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9" r:id="rId21"/>
    <p:sldId id="281" r:id="rId22"/>
    <p:sldId id="278" r:id="rId23"/>
    <p:sldId id="284" r:id="rId24"/>
    <p:sldId id="286" r:id="rId25"/>
    <p:sldId id="285" r:id="rId26"/>
    <p:sldId id="289" r:id="rId27"/>
    <p:sldId id="290" r:id="rId2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64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36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36.pn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9.png"/><Relationship Id="rId10" Type="http://schemas.openxmlformats.org/officeDocument/2006/relationships/image" Target="../media/image51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GOVERNO DO ESTADO DE SÃO PAULO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Secretaria de Meio Ambiente, Infraestrutura e Logística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58368" y="213055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04825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ESTADUAL DO MEIO AMBIENTE · CONSEMA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40080" y="242316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Conselhos de Meio Ambiente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58368" y="3520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18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Participação social, políticas públicas e o fortalecimento</a:t>
            </a:r>
            <a:endParaRPr lang="en-US" sz="1800" dirty="0"/>
          </a:p>
          <a:p>
            <a:pPr marL="0" indent="0">
              <a:lnSpc>
                <a:spcPts val="2500"/>
              </a:lnSpc>
              <a:buNone/>
            </a:pPr>
            <a:r>
              <a:rPr lang="en-US" sz="18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gestão ambiental no território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0080" y="4663440"/>
            <a:ext cx="8595360" cy="640080"/>
          </a:xfrm>
          <a:prstGeom prst="roundRect">
            <a:avLst>
              <a:gd name="adj" fmla="val 12857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D8C9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4663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— Comitê da Bacia do Baixo Tietê</a:t>
            </a:r>
            <a:endParaRPr lang="en-US" sz="125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Penápolis/SP · 30 de julho de 2026 · 42 municípios da UGRHI 19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5577840"/>
            <a:ext cx="8595360" cy="804672"/>
          </a:xfrm>
          <a:prstGeom prst="roundRect">
            <a:avLst>
              <a:gd name="adj" fmla="val 10227"/>
            </a:avLst>
          </a:prstGeom>
          <a:solidFill>
            <a:srgbClr val="2B5842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55778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Naiana Lanza
</a:t>
            </a:r>
            <a:r>
              <a:rPr lang="en-US" sz="12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Assessora de Colegiados · Secretária-Executiva do CONSEMA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0241280" y="2743200"/>
            <a:ext cx="1280160" cy="128016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3" name="Image 0" descr="assets/ic_leaf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9725" y="3101645"/>
            <a:ext cx="563270" cy="5632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RETRATO DA BACIA · UGRHI 19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Baixo Tietê em foco: 42 municípios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40080" y="5751576"/>
            <a:ext cx="6126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DPLA/PMVA 2024-2025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840980" y="167335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governança ambiental na bacia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7926018" y="2331720"/>
            <a:ext cx="3595422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11056456" y="2496312"/>
            <a:ext cx="548640" cy="54864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1" name="Image 1" descr="assets/ic_check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0075" y="263164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275320" y="2409444"/>
            <a:ext cx="914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22</a:t>
            </a:r>
            <a:endParaRPr lang="en-US" sz="2600" dirty="0"/>
          </a:p>
        </p:txBody>
      </p:sp>
      <p:sp>
        <p:nvSpPr>
          <p:cNvPr id="13" name="Text 9"/>
          <p:cNvSpPr/>
          <p:nvPr/>
        </p:nvSpPr>
        <p:spPr>
          <a:xfrm>
            <a:off x="8823960" y="2423160"/>
            <a:ext cx="2606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municípios aderiram ao PMVA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7926018" y="3264408"/>
            <a:ext cx="3595422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11056456" y="3410712"/>
            <a:ext cx="548640" cy="54864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6" name="Image 2" descr="assets/ic_landmark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0075" y="3564331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319271"/>
            <a:ext cx="914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21</a:t>
            </a:r>
            <a:endParaRPr lang="en-US" sz="2600" dirty="0"/>
          </a:p>
        </p:txBody>
      </p:sp>
      <p:sp>
        <p:nvSpPr>
          <p:cNvPr id="18" name="Text 13"/>
          <p:cNvSpPr/>
          <p:nvPr/>
        </p:nvSpPr>
        <p:spPr>
          <a:xfrm>
            <a:off x="8823960" y="3355848"/>
            <a:ext cx="2326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possuem Conselho Municipal de Meio Ambiente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7926018" y="4197096"/>
            <a:ext cx="3595421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1056456" y="4343400"/>
            <a:ext cx="548640" cy="548640"/>
          </a:xfrm>
          <a:prstGeom prst="ellipse">
            <a:avLst/>
          </a:prstGeom>
          <a:solidFill>
            <a:srgbClr val="7A8F5A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1" name="Image 3" descr="assets/ic_vote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0075" y="4497019"/>
            <a:ext cx="241402" cy="24140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211312" y="4233672"/>
            <a:ext cx="914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7A8F5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18</a:t>
            </a:r>
            <a:endParaRPr lang="en-US" sz="2600" dirty="0"/>
          </a:p>
        </p:txBody>
      </p:sp>
      <p:sp>
        <p:nvSpPr>
          <p:cNvPr id="23" name="Text 17"/>
          <p:cNvSpPr/>
          <p:nvPr/>
        </p:nvSpPr>
        <p:spPr>
          <a:xfrm>
            <a:off x="8823960" y="4288536"/>
            <a:ext cx="2165773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conselhos apresentaram nomeação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7926018" y="5129784"/>
            <a:ext cx="3595421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1056456" y="5276088"/>
            <a:ext cx="548640" cy="54864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6" name="Image 4" descr="assets/ic_seedling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0075" y="5429707"/>
            <a:ext cx="241402" cy="24140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8176096" y="5193792"/>
            <a:ext cx="914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A60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16</a:t>
            </a:r>
            <a:endParaRPr lang="en-US" sz="2600" dirty="0"/>
          </a:p>
        </p:txBody>
      </p:sp>
      <p:sp>
        <p:nvSpPr>
          <p:cNvPr id="28" name="Text 21"/>
          <p:cNvSpPr/>
          <p:nvPr/>
        </p:nvSpPr>
        <p:spPr>
          <a:xfrm>
            <a:off x="8823960" y="5221224"/>
            <a:ext cx="2606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documentação de pleno funcionamento</a:t>
            </a:r>
            <a:endParaRPr lang="en-US" sz="1150" dirty="0"/>
          </a:p>
        </p:txBody>
      </p:sp>
      <p:sp>
        <p:nvSpPr>
          <p:cNvPr id="29" name="Text 22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0" name="Text 23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60010538-3558-453F-A821-040D9B061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9690B7A8-33EB-4C90-85B0-66398FA787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55" y="1794933"/>
            <a:ext cx="7513039" cy="41737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GOVERNANCA PARTICIPATIVA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Assessoria de Colegiados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 as politicas construidas </a:t>
            </a:r>
            <a:r>
              <a:rPr lang="en-US" sz="3300" b="1" dirty="0" err="1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em</a:t>
            </a: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conjunto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handshake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ASSESSORIA DE COLEGIADOS DA SEMIL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Políticas públicas construídas com a sociedade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7955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SEMIL articula um conjunto de </a:t>
            </a:r>
            <a:r>
              <a:rPr lang="pt-BR" sz="13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colegiados que reúnem governo e sociedade </a:t>
            </a:r>
            <a:r>
              <a:rPr lang="en-US" sz="13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civil. Cada um é a arena onde uma política ambiental é pactuada — do clima aos recursos hídricos, da energia ao saneamento.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514600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0080" y="2514600"/>
            <a:ext cx="2670048" cy="73152"/>
          </a:xfrm>
          <a:prstGeom prst="rect">
            <a:avLst/>
          </a:prstGeom>
          <a:solidFill>
            <a:srgbClr val="2B5842"/>
          </a:solidFill>
          <a:ln/>
        </p:spPr>
      </p:sp>
      <p:sp>
        <p:nvSpPr>
          <p:cNvPr id="10" name="Shape 8"/>
          <p:cNvSpPr/>
          <p:nvPr/>
        </p:nvSpPr>
        <p:spPr>
          <a:xfrm>
            <a:off x="822960" y="2743200"/>
            <a:ext cx="502920" cy="50292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1" name="Image 0" descr="assets/ic_balanca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78" y="2884018"/>
            <a:ext cx="221285" cy="22128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417320" y="2715768"/>
            <a:ext cx="17556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CONSEMA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22960" y="3319272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MEIO AMBIENTE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22960" y="3547872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Estadual do Meio Ambiente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429000" y="2514600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3429000" y="2514600"/>
            <a:ext cx="2670048" cy="73152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17" name="Shape 14"/>
          <p:cNvSpPr/>
          <p:nvPr/>
        </p:nvSpPr>
        <p:spPr>
          <a:xfrm>
            <a:off x="3611880" y="2743200"/>
            <a:ext cx="502920" cy="50292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8" name="Image 1" descr="assets/ic_water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698" y="2884018"/>
            <a:ext cx="221285" cy="22128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206240" y="2715768"/>
            <a:ext cx="17556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CRH</a:t>
            </a:r>
            <a:endParaRPr lang="en-US" sz="1450" dirty="0"/>
          </a:p>
        </p:txBody>
      </p:sp>
      <p:sp>
        <p:nvSpPr>
          <p:cNvPr id="20" name="Text 16"/>
          <p:cNvSpPr/>
          <p:nvPr/>
        </p:nvSpPr>
        <p:spPr>
          <a:xfrm>
            <a:off x="3611880" y="3319272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HÍDRICOS</a:t>
            </a:r>
            <a:endParaRPr lang="en-US" sz="850" dirty="0"/>
          </a:p>
        </p:txBody>
      </p:sp>
      <p:sp>
        <p:nvSpPr>
          <p:cNvPr id="21" name="Text 17"/>
          <p:cNvSpPr/>
          <p:nvPr/>
        </p:nvSpPr>
        <p:spPr>
          <a:xfrm>
            <a:off x="3611880" y="3547872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Estadual de Recursos Hídricos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6217920" y="2514600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6217920" y="2514600"/>
            <a:ext cx="2670048" cy="73152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24" name="Shape 20"/>
          <p:cNvSpPr/>
          <p:nvPr/>
        </p:nvSpPr>
        <p:spPr>
          <a:xfrm>
            <a:off x="6400800" y="2743200"/>
            <a:ext cx="502920" cy="50292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5" name="Image 2" descr="assets/ic_fund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618" y="2884018"/>
            <a:ext cx="221285" cy="221285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6995160" y="2715768"/>
            <a:ext cx="17556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COFEHIDRO</a:t>
            </a:r>
            <a:endParaRPr lang="en-US" sz="1450" dirty="0"/>
          </a:p>
        </p:txBody>
      </p:sp>
      <p:sp>
        <p:nvSpPr>
          <p:cNvPr id="27" name="Text 22"/>
          <p:cNvSpPr/>
          <p:nvPr/>
        </p:nvSpPr>
        <p:spPr>
          <a:xfrm>
            <a:off x="6400800" y="3319272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HÍDRICOS</a:t>
            </a:r>
            <a:endParaRPr lang="en-US" sz="850" dirty="0"/>
          </a:p>
        </p:txBody>
      </p:sp>
      <p:sp>
        <p:nvSpPr>
          <p:cNvPr id="28" name="Text 23"/>
          <p:cNvSpPr/>
          <p:nvPr/>
        </p:nvSpPr>
        <p:spPr>
          <a:xfrm>
            <a:off x="6400800" y="3547872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de Orientação do FEHIDRO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6221374" y="4251960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0" name="Shape 25"/>
          <p:cNvSpPr/>
          <p:nvPr/>
        </p:nvSpPr>
        <p:spPr>
          <a:xfrm>
            <a:off x="6221374" y="4251960"/>
            <a:ext cx="2670048" cy="73152"/>
          </a:xfrm>
          <a:prstGeom prst="rect">
            <a:avLst/>
          </a:prstGeom>
          <a:solidFill>
            <a:srgbClr val="7A8F5A"/>
          </a:solidFill>
          <a:ln/>
        </p:spPr>
      </p:sp>
      <p:sp>
        <p:nvSpPr>
          <p:cNvPr id="31" name="Shape 26"/>
          <p:cNvSpPr/>
          <p:nvPr/>
        </p:nvSpPr>
        <p:spPr>
          <a:xfrm>
            <a:off x="6404254" y="4480560"/>
            <a:ext cx="502920" cy="502920"/>
          </a:xfrm>
          <a:prstGeom prst="ellipse">
            <a:avLst/>
          </a:prstGeom>
          <a:solidFill>
            <a:srgbClr val="7A8F5A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2" name="Image 3" descr="assets/ic_recycle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5072" y="4621378"/>
            <a:ext cx="221285" cy="221285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6998614" y="4453128"/>
            <a:ext cx="1892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CEMC</a:t>
            </a:r>
            <a:endParaRPr lang="en-US" sz="1450" dirty="0"/>
          </a:p>
        </p:txBody>
      </p:sp>
      <p:sp>
        <p:nvSpPr>
          <p:cNvPr id="34" name="Text 28"/>
          <p:cNvSpPr/>
          <p:nvPr/>
        </p:nvSpPr>
        <p:spPr>
          <a:xfrm>
            <a:off x="6404254" y="5056632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MUDANÇAS CLIMÁTICAS</a:t>
            </a:r>
            <a:endParaRPr lang="en-US" sz="850" dirty="0"/>
          </a:p>
        </p:txBody>
      </p:sp>
      <p:sp>
        <p:nvSpPr>
          <p:cNvPr id="35" name="Text 29"/>
          <p:cNvSpPr/>
          <p:nvPr/>
        </p:nvSpPr>
        <p:spPr>
          <a:xfrm>
            <a:off x="6404254" y="5285232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pt-BR" sz="950" dirty="0"/>
              <a:t>Conselho Estadual de Mudanças Climáticas</a:t>
            </a:r>
          </a:p>
        </p:txBody>
      </p:sp>
      <p:sp>
        <p:nvSpPr>
          <p:cNvPr id="36" name="Shape 30"/>
          <p:cNvSpPr/>
          <p:nvPr/>
        </p:nvSpPr>
        <p:spPr>
          <a:xfrm>
            <a:off x="640080" y="4215384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7" name="Shape 31"/>
          <p:cNvSpPr/>
          <p:nvPr/>
        </p:nvSpPr>
        <p:spPr>
          <a:xfrm>
            <a:off x="640080" y="4215384"/>
            <a:ext cx="2670048" cy="73152"/>
          </a:xfrm>
          <a:prstGeom prst="rect">
            <a:avLst/>
          </a:prstGeom>
          <a:solidFill>
            <a:srgbClr val="7A8F5A"/>
          </a:solidFill>
          <a:ln/>
        </p:spPr>
      </p:sp>
      <p:sp>
        <p:nvSpPr>
          <p:cNvPr id="38" name="Shape 32"/>
          <p:cNvSpPr/>
          <p:nvPr/>
        </p:nvSpPr>
        <p:spPr>
          <a:xfrm>
            <a:off x="822960" y="4443984"/>
            <a:ext cx="502920" cy="502920"/>
          </a:xfrm>
          <a:prstGeom prst="ellipse">
            <a:avLst/>
          </a:prstGeom>
          <a:solidFill>
            <a:srgbClr val="7A8F5A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9" name="Image 4" descr="assets/ic_fund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778" y="4584802"/>
            <a:ext cx="221285" cy="221285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1417320" y="4416552"/>
            <a:ext cx="17556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CO-FINACLIMA</a:t>
            </a:r>
            <a:endParaRPr lang="en-US" sz="1450" dirty="0"/>
          </a:p>
        </p:txBody>
      </p:sp>
      <p:sp>
        <p:nvSpPr>
          <p:cNvPr id="41" name="Text 34"/>
          <p:cNvSpPr/>
          <p:nvPr/>
        </p:nvSpPr>
        <p:spPr>
          <a:xfrm>
            <a:off x="822960" y="5020056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MUDANÇAS CLIMÁTICAS</a:t>
            </a:r>
            <a:endParaRPr lang="en-US" sz="850" dirty="0"/>
          </a:p>
        </p:txBody>
      </p:sp>
      <p:sp>
        <p:nvSpPr>
          <p:cNvPr id="42" name="Text 35"/>
          <p:cNvSpPr/>
          <p:nvPr/>
        </p:nvSpPr>
        <p:spPr>
          <a:xfrm>
            <a:off x="822960" y="5248656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de Orientação (financiamento climático)</a:t>
            </a:r>
            <a:endParaRPr lang="en-US" sz="950" dirty="0"/>
          </a:p>
        </p:txBody>
      </p:sp>
      <p:sp>
        <p:nvSpPr>
          <p:cNvPr id="43" name="Shape 36"/>
          <p:cNvSpPr/>
          <p:nvPr/>
        </p:nvSpPr>
        <p:spPr>
          <a:xfrm>
            <a:off x="3429000" y="4215384"/>
            <a:ext cx="2670048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44" name="Shape 37"/>
          <p:cNvSpPr/>
          <p:nvPr/>
        </p:nvSpPr>
        <p:spPr>
          <a:xfrm>
            <a:off x="3429000" y="4215384"/>
            <a:ext cx="2670048" cy="73152"/>
          </a:xfrm>
          <a:prstGeom prst="rect">
            <a:avLst/>
          </a:prstGeom>
          <a:solidFill>
            <a:srgbClr val="8A6042"/>
          </a:solidFill>
          <a:ln/>
        </p:spPr>
      </p:sp>
      <p:sp>
        <p:nvSpPr>
          <p:cNvPr id="45" name="Shape 38"/>
          <p:cNvSpPr/>
          <p:nvPr/>
        </p:nvSpPr>
        <p:spPr>
          <a:xfrm>
            <a:off x="3611880" y="4443984"/>
            <a:ext cx="502920" cy="50292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46" name="Image 5" descr="assets/ic_cogs_cre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2698" y="4584802"/>
            <a:ext cx="221285" cy="221285"/>
          </a:xfrm>
          <a:prstGeom prst="rect">
            <a:avLst/>
          </a:prstGeom>
        </p:spPr>
      </p:pic>
      <p:sp>
        <p:nvSpPr>
          <p:cNvPr id="47" name="Text 39"/>
          <p:cNvSpPr/>
          <p:nvPr/>
        </p:nvSpPr>
        <p:spPr>
          <a:xfrm>
            <a:off x="4206240" y="4416552"/>
            <a:ext cx="17556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CEPE</a:t>
            </a:r>
            <a:endParaRPr lang="en-US" sz="1450" dirty="0"/>
          </a:p>
        </p:txBody>
      </p:sp>
      <p:sp>
        <p:nvSpPr>
          <p:cNvPr id="48" name="Text 40"/>
          <p:cNvSpPr/>
          <p:nvPr/>
        </p:nvSpPr>
        <p:spPr>
          <a:xfrm>
            <a:off x="3611880" y="5020056"/>
            <a:ext cx="230428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ENERGIA</a:t>
            </a:r>
            <a:endParaRPr lang="en-US" sz="850" dirty="0"/>
          </a:p>
        </p:txBody>
      </p:sp>
      <p:sp>
        <p:nvSpPr>
          <p:cNvPr id="49" name="Text 41"/>
          <p:cNvSpPr/>
          <p:nvPr/>
        </p:nvSpPr>
        <p:spPr>
          <a:xfrm>
            <a:off x="3611880" y="5248656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 Energética e Eficiência Energética</a:t>
            </a:r>
            <a:endParaRPr lang="en-US" sz="950" dirty="0"/>
          </a:p>
        </p:txBody>
      </p:sp>
      <p:sp>
        <p:nvSpPr>
          <p:cNvPr id="56" name="Text 47"/>
          <p:cNvSpPr/>
          <p:nvPr/>
        </p:nvSpPr>
        <p:spPr>
          <a:xfrm>
            <a:off x="6400800" y="5248656"/>
            <a:ext cx="230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endParaRPr lang="en-US" sz="950" dirty="0"/>
          </a:p>
        </p:txBody>
      </p:sp>
      <p:sp>
        <p:nvSpPr>
          <p:cNvPr id="64" name="Text 54"/>
          <p:cNvSpPr/>
          <p:nvPr/>
        </p:nvSpPr>
        <p:spPr>
          <a:xfrm>
            <a:off x="9285901" y="3228848"/>
            <a:ext cx="2633472" cy="175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colegiado é um espaço de participação social. Juntos, formam a governança ambiental do Estado — e o CONSEMA é o </a:t>
            </a:r>
            <a:r>
              <a:rPr lang="pt-BR" sz="1400" i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deles (36 conselheiros).</a:t>
            </a:r>
            <a:endParaRPr lang="pt-BR" sz="1400" dirty="0"/>
          </a:p>
        </p:txBody>
      </p:sp>
      <p:sp>
        <p:nvSpPr>
          <p:cNvPr id="65" name="Text 55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66" name="Text 56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04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REFERENCIA ESTADUAL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CONSEMA: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conselho com mais de 40 anos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balanca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REFERÊNCIA ESTADUAL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CONSEMA: mais de 40 anos de história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265176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18745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1983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841248" y="254203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 de criação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29000" y="1783080"/>
            <a:ext cx="265176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11880" y="18745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40+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630168" y="254203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 de atuação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17920" y="1783080"/>
            <a:ext cx="265176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00800" y="18745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7A8F5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36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419088" y="254203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conselheiros hoje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006840" y="1783080"/>
            <a:ext cx="265176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189720" y="18745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459ª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208008" y="254203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plenária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324612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Uma trajetória que nasce com a redemocratização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40080" y="3749040"/>
            <a:ext cx="2651760" cy="2148840"/>
          </a:xfrm>
          <a:prstGeom prst="roundRect">
            <a:avLst>
              <a:gd name="adj" fmla="val 3404"/>
            </a:avLst>
          </a:prstGeom>
          <a:solidFill>
            <a:srgbClr val="F7F3E9"/>
          </a:solidFill>
          <a:ln/>
          <a:effectLst>
            <a:outerShdw blurRad="762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68680" y="4005072"/>
            <a:ext cx="777240" cy="777240"/>
          </a:xfrm>
          <a:prstGeom prst="ellipse">
            <a:avLst/>
          </a:prstGeom>
          <a:solidFill>
            <a:srgbClr val="2B5842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00507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1983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737360" y="406908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Criação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8680" y="48920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 Decreto 20.903, no governo Franco Montoro. Nasce com 16 conselheiros, ainda não paritário.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264408" y="420624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24" name="Shape 22"/>
          <p:cNvSpPr/>
          <p:nvPr/>
        </p:nvSpPr>
        <p:spPr>
          <a:xfrm>
            <a:off x="3429000" y="3749040"/>
            <a:ext cx="2651760" cy="2148840"/>
          </a:xfrm>
          <a:prstGeom prst="roundRect">
            <a:avLst>
              <a:gd name="adj" fmla="val 3404"/>
            </a:avLst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0" y="4005072"/>
            <a:ext cx="777240" cy="777240"/>
          </a:xfrm>
          <a:prstGeom prst="ellipse">
            <a:avLst/>
          </a:prstGeom>
          <a:solidFill>
            <a:srgbClr val="2B5842"/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0" y="400507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1986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526280" y="406908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Embrião da SMA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657600" y="48920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Conselho serve de base para criar a Secretaria do Meio Ambiente. Passa a 32 conselheiros, com paridade.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053328" y="420624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30" name="Shape 28"/>
          <p:cNvSpPr/>
          <p:nvPr/>
        </p:nvSpPr>
        <p:spPr>
          <a:xfrm>
            <a:off x="6217920" y="3749040"/>
            <a:ext cx="2651760" cy="2148840"/>
          </a:xfrm>
          <a:prstGeom prst="roundRect">
            <a:avLst>
              <a:gd name="adj" fmla="val 3404"/>
            </a:avLst>
          </a:prstGeom>
          <a:solidFill>
            <a:srgbClr val="F7F3E9"/>
          </a:solidFill>
          <a:ln/>
          <a:effectLst>
            <a:outerShdw blurRad="762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446520" y="4005072"/>
            <a:ext cx="777240" cy="777240"/>
          </a:xfrm>
          <a:prstGeom prst="ellipse">
            <a:avLst/>
          </a:prstGeom>
          <a:solidFill>
            <a:srgbClr val="2B5842"/>
          </a:solidFill>
          <a:ln/>
        </p:spPr>
      </p:sp>
      <p:sp>
        <p:nvSpPr>
          <p:cNvPr id="32" name="Text 30"/>
          <p:cNvSpPr/>
          <p:nvPr/>
        </p:nvSpPr>
        <p:spPr>
          <a:xfrm>
            <a:off x="6446520" y="400507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1989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7315200" y="406908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Na Constituição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446520" y="48920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Constituição Estadual consolida o CONSEMA. Em 1988, chega a 36 conselheiros.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842248" y="420624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36" name="Shape 34"/>
          <p:cNvSpPr/>
          <p:nvPr/>
        </p:nvSpPr>
        <p:spPr>
          <a:xfrm>
            <a:off x="9006840" y="3749040"/>
            <a:ext cx="2651760" cy="2148840"/>
          </a:xfrm>
          <a:prstGeom prst="roundRect">
            <a:avLst>
              <a:gd name="adj" fmla="val 3404"/>
            </a:avLst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9235440" y="4005072"/>
            <a:ext cx="777240" cy="777240"/>
          </a:xfrm>
          <a:prstGeom prst="ellipse">
            <a:avLst/>
          </a:prstGeom>
          <a:solidFill>
            <a:srgbClr val="A87854"/>
          </a:solidFill>
          <a:ln/>
        </p:spPr>
      </p:sp>
      <p:sp>
        <p:nvSpPr>
          <p:cNvPr id="38" name="Text 36"/>
          <p:cNvSpPr/>
          <p:nvPr/>
        </p:nvSpPr>
        <p:spPr>
          <a:xfrm>
            <a:off x="9235440" y="400507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2009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0104120" y="406908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Nova lei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9235440" y="48920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Lei 13.507/2009 o torna órgão consultivo, normativo e recursal, mantendo os 36 membros.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640080" y="603504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Decreto Estadual 20.903/1983 · Constituição do Estado de SP (art. 193) · Lei Estadual 13.507/2009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TEM ASSENTO NO PLENÁRIO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composição paritária do CONSEMA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5087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conselheiros — metade do poder público, metade da sociedade civil. Mandato de 2 anos, renovável uma vez.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011680"/>
            <a:ext cx="5349240" cy="4343400"/>
          </a:xfrm>
          <a:prstGeom prst="roundRect">
            <a:avLst>
              <a:gd name="adj" fmla="val 189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011680"/>
            <a:ext cx="5349240" cy="640080"/>
          </a:xfrm>
          <a:prstGeom prst="roundRect">
            <a:avLst>
              <a:gd name="adj" fmla="val 12857"/>
            </a:avLst>
          </a:prstGeom>
          <a:solidFill>
            <a:srgbClr val="2B5842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0116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 PÚBLICO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74920" y="2084832"/>
            <a:ext cx="822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18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14400" y="2834640"/>
            <a:ext cx="48463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Presidência (Secretaria de Meio Ambiente)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Subsecretaria de Meio Ambiente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pt-BR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Subsecretaria de Logística e Transporte</a:t>
            </a:r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pt-BR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Subsecretaria de Recurso Hídricos </a:t>
            </a:r>
            <a:endParaRPr lang="pt-BR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 err="1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</a:t>
            </a: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Ambiental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Fiscalização e Biodiversidade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Educação Ambiental · </a:t>
            </a:r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CETESB · Fundação Florestal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Agricultura e Abastecimento · Saúde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Polícia Ambiental · Procuradoria Geral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Habitação · Desenvolvimento · Turismo · Cultura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172200" y="2011680"/>
            <a:ext cx="5349240" cy="4343400"/>
          </a:xfrm>
          <a:prstGeom prst="roundRect">
            <a:avLst>
              <a:gd name="adj" fmla="val 189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172200" y="2011680"/>
            <a:ext cx="5349240" cy="640080"/>
          </a:xfrm>
          <a:prstGeom prst="roundRect">
            <a:avLst>
              <a:gd name="adj" fmla="val 12857"/>
            </a:avLst>
          </a:prstGeom>
          <a:solidFill>
            <a:srgbClr val="A87854"/>
          </a:solidFill>
          <a:ln/>
        </p:spPr>
      </p:sp>
      <p:sp>
        <p:nvSpPr>
          <p:cNvPr id="13" name="Text 11"/>
          <p:cNvSpPr/>
          <p:nvPr/>
        </p:nvSpPr>
        <p:spPr>
          <a:xfrm>
            <a:off x="6446520" y="20116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SOCIEDADE CIVIL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607040" y="2084832"/>
            <a:ext cx="822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EDE4D0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18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446520" y="278892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entidades fixas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46520" y="3063240"/>
            <a:ext cx="48463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FIESP · FAESP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Ministério Público (MP/SP)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CREA/SP · CAU/SP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ABES/SP · OAB/SP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ANAMMA/SP · APM</a:t>
            </a:r>
            <a:endParaRPr lang="en-US" sz="1100" dirty="0"/>
          </a:p>
          <a:p>
            <a:pPr marL="152400" indent="-152400">
              <a:lnSpc>
                <a:spcPts val="1300"/>
              </a:lnSpc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USP · UNICAMP · UNESP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46520" y="5074920"/>
            <a:ext cx="4800600" cy="1097280"/>
          </a:xfrm>
          <a:prstGeom prst="roundRect">
            <a:avLst>
              <a:gd name="adj" fmla="val 5833"/>
            </a:avLst>
          </a:prstGeom>
          <a:solidFill>
            <a:srgbClr val="EDE4D0"/>
          </a:solidFill>
          <a:ln/>
        </p:spPr>
      </p:sp>
      <p:sp>
        <p:nvSpPr>
          <p:cNvPr id="18" name="Shape 16"/>
          <p:cNvSpPr/>
          <p:nvPr/>
        </p:nvSpPr>
        <p:spPr>
          <a:xfrm>
            <a:off x="6629400" y="5285232"/>
            <a:ext cx="658368" cy="658368"/>
          </a:xfrm>
          <a:prstGeom prst="ellipse">
            <a:avLst/>
          </a:prstGeom>
          <a:solidFill>
            <a:srgbClr val="7A8F5A"/>
          </a:solidFill>
          <a:ln/>
        </p:spPr>
      </p:sp>
      <p:sp>
        <p:nvSpPr>
          <p:cNvPr id="19" name="Text 17"/>
          <p:cNvSpPr/>
          <p:nvPr/>
        </p:nvSpPr>
        <p:spPr>
          <a:xfrm>
            <a:off x="6629400" y="5285232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6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452360" y="5166360"/>
            <a:ext cx="3703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entidades ambientalistas
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eleitas em assembleia entre as ONGs cadastradas, a cada 2 anos (≥ 1/3 da sociedade civil)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O CONSEMA FUNCIONA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estrutura e as Comissões Temáticas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5029200" cy="4572000"/>
          </a:xfrm>
          <a:prstGeom prst="roundRect">
            <a:avLst>
              <a:gd name="adj" fmla="val 18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19659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Os órgãos do Conselho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914400" y="2468880"/>
            <a:ext cx="502920" cy="5029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gavel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18" y="2609698"/>
            <a:ext cx="221285" cy="22128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00200" y="2441448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Presidência
</a:t>
            </a:r>
            <a:r>
              <a:rPr lang="en-US" sz="10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Sempre o titular da pasta de Meio Ambiente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914400" y="3236976"/>
            <a:ext cx="502920" cy="5029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1" name="Image 1" descr="assets/ic_clipboard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218" y="3377794"/>
            <a:ext cx="221285" cy="22128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00200" y="3209544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pt-BR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Secretaria Executiva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0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Coordena e executa as atividades do Conselho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914400" y="4005072"/>
            <a:ext cx="502920" cy="5029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4" name="Image 2" descr="assets/ic_users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218" y="4145890"/>
            <a:ext cx="221285" cy="22128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00200" y="397764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Plenário
</a:t>
            </a:r>
            <a:r>
              <a:rPr lang="en-US" sz="10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Órgão superior de deliberação — reúne-se mensalmente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914400" y="4773168"/>
            <a:ext cx="502920" cy="5029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7" name="Image 3" descr="assets/ic_layers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218" y="4913986"/>
            <a:ext cx="221285" cy="22128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600200" y="4745736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Comissões Temáticas
</a:t>
            </a:r>
            <a:r>
              <a:rPr lang="en-US" sz="10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Órgãos auxiliares que preparam as matérias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914400" y="5541264"/>
            <a:ext cx="502920" cy="5029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0" name="Image 4" descr="assets/ic_map_cre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218" y="5682082"/>
            <a:ext cx="221285" cy="22128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600200" y="5513832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Câmaras Regionais
</a:t>
            </a:r>
            <a:r>
              <a:rPr lang="en-US" sz="10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Colegiados consultivos nas áreas territoriais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5943600" y="178308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As 4 Comissões Temáticas</a:t>
            </a:r>
            <a:endParaRPr lang="en-US" sz="1600" dirty="0"/>
          </a:p>
        </p:txBody>
      </p:sp>
      <p:sp>
        <p:nvSpPr>
          <p:cNvPr id="23" name="Shape 16"/>
          <p:cNvSpPr/>
          <p:nvPr/>
        </p:nvSpPr>
        <p:spPr>
          <a:xfrm>
            <a:off x="5943600" y="2331720"/>
            <a:ext cx="557784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5943600" y="2331720"/>
            <a:ext cx="109728" cy="914400"/>
          </a:xfrm>
          <a:prstGeom prst="rect">
            <a:avLst/>
          </a:prstGeom>
          <a:solidFill>
            <a:srgbClr val="2B5842"/>
          </a:solidFill>
          <a:ln/>
        </p:spPr>
      </p:sp>
      <p:sp>
        <p:nvSpPr>
          <p:cNvPr id="25" name="Shape 18"/>
          <p:cNvSpPr/>
          <p:nvPr/>
        </p:nvSpPr>
        <p:spPr>
          <a:xfrm>
            <a:off x="6199632" y="2532888"/>
            <a:ext cx="512064" cy="51206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6" name="Image 5" descr="assets/ic_tree_cream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3010" y="2676266"/>
            <a:ext cx="225308" cy="22530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6903720" y="242316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Biodiversidade e Áreas Protegidas
</a:t>
            </a:r>
            <a:r>
              <a:rPr lang="en-US" sz="1000" b="1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Flora </a:t>
            </a:r>
            <a:r>
              <a:rPr lang="pt-BR" sz="1000" b="1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nativa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unidades de conservação, planos de manejo, biossegurança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5943600" y="3337560"/>
            <a:ext cx="557784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5943600" y="3337560"/>
            <a:ext cx="109728" cy="914400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0" name="Shape 22"/>
          <p:cNvSpPr/>
          <p:nvPr/>
        </p:nvSpPr>
        <p:spPr>
          <a:xfrm>
            <a:off x="6199632" y="3538728"/>
            <a:ext cx="512064" cy="512064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1" name="Image 6" descr="assets/ic_cogs_cream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3010" y="3682106"/>
            <a:ext cx="225308" cy="225308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6903720" y="342900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Infraestrutura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Energia, recursos hídricos, saneamento, transporte, mineração, indústria</a:t>
            </a:r>
            <a:endParaRPr lang="en-US" sz="1250" dirty="0"/>
          </a:p>
        </p:txBody>
      </p:sp>
      <p:sp>
        <p:nvSpPr>
          <p:cNvPr id="33" name="Shape 24"/>
          <p:cNvSpPr/>
          <p:nvPr/>
        </p:nvSpPr>
        <p:spPr>
          <a:xfrm>
            <a:off x="5943600" y="4343400"/>
            <a:ext cx="557784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4" name="Shape 25"/>
          <p:cNvSpPr/>
          <p:nvPr/>
        </p:nvSpPr>
        <p:spPr>
          <a:xfrm>
            <a:off x="5943600" y="4343400"/>
            <a:ext cx="109728" cy="914400"/>
          </a:xfrm>
          <a:prstGeom prst="rect">
            <a:avLst/>
          </a:prstGeom>
          <a:solidFill>
            <a:srgbClr val="7A8F5A"/>
          </a:solidFill>
          <a:ln/>
        </p:spPr>
      </p:sp>
      <p:sp>
        <p:nvSpPr>
          <p:cNvPr id="35" name="Shape 26"/>
          <p:cNvSpPr/>
          <p:nvPr/>
        </p:nvSpPr>
        <p:spPr>
          <a:xfrm>
            <a:off x="6199632" y="4544568"/>
            <a:ext cx="512064" cy="512064"/>
          </a:xfrm>
          <a:prstGeom prst="ellipse">
            <a:avLst/>
          </a:prstGeom>
          <a:solidFill>
            <a:srgbClr val="7A8F5A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6" name="Image 7" descr="assets/ic_diagram_cream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010" y="4687946"/>
            <a:ext cx="225308" cy="225308"/>
          </a:xfrm>
          <a:prstGeom prst="rect">
            <a:avLst/>
          </a:prstGeom>
        </p:spPr>
      </p:pic>
      <p:sp>
        <p:nvSpPr>
          <p:cNvPr id="37" name="Text 27"/>
          <p:cNvSpPr/>
          <p:nvPr/>
        </p:nvSpPr>
        <p:spPr>
          <a:xfrm>
            <a:off x="6903720" y="443484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 Públicas
</a:t>
            </a:r>
            <a:r>
              <a:rPr lang="pt-BR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 temas relacionados às  políticas ambientais do Estado</a:t>
            </a:r>
            <a:endParaRPr lang="pt-BR" sz="1250" dirty="0"/>
          </a:p>
        </p:txBody>
      </p:sp>
      <p:sp>
        <p:nvSpPr>
          <p:cNvPr id="38" name="Shape 28"/>
          <p:cNvSpPr/>
          <p:nvPr/>
        </p:nvSpPr>
        <p:spPr>
          <a:xfrm>
            <a:off x="5943600" y="5349240"/>
            <a:ext cx="557784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9" name="Shape 29"/>
          <p:cNvSpPr/>
          <p:nvPr/>
        </p:nvSpPr>
        <p:spPr>
          <a:xfrm>
            <a:off x="5943600" y="5349240"/>
            <a:ext cx="109728" cy="914400"/>
          </a:xfrm>
          <a:prstGeom prst="rect">
            <a:avLst/>
          </a:prstGeom>
          <a:solidFill>
            <a:srgbClr val="8A6042"/>
          </a:solidFill>
          <a:ln/>
        </p:spPr>
      </p:sp>
      <p:sp>
        <p:nvSpPr>
          <p:cNvPr id="40" name="Shape 30"/>
          <p:cNvSpPr/>
          <p:nvPr/>
        </p:nvSpPr>
        <p:spPr>
          <a:xfrm>
            <a:off x="6199632" y="5550408"/>
            <a:ext cx="512064" cy="512064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41" name="Image 8" descr="assets/ic_gavel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010" y="5693786"/>
            <a:ext cx="225308" cy="225308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903720" y="544068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Processante e de Normatização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Normas do Conselho, recursos e representações</a:t>
            </a:r>
            <a:endParaRPr lang="en-US" sz="1250" dirty="0"/>
          </a:p>
        </p:txBody>
      </p:sp>
      <p:sp>
        <p:nvSpPr>
          <p:cNvPr id="43" name="Text 32"/>
          <p:cNvSpPr/>
          <p:nvPr/>
        </p:nvSpPr>
        <p:spPr>
          <a:xfrm>
            <a:off x="640080" y="63256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legal: Lei 13.507/2009 · Decreto 55.087/2009 · Regimento Interno (dez/2022) · comissões definidas por deliberação do Plenário.</a:t>
            </a:r>
            <a:endParaRPr lang="en-US" sz="900" dirty="0"/>
          </a:p>
        </p:txBody>
      </p:sp>
      <p:sp>
        <p:nvSpPr>
          <p:cNvPr id="44" name="Text 33"/>
          <p:cNvSpPr/>
          <p:nvPr/>
        </p:nvSpPr>
        <p:spPr>
          <a:xfrm>
            <a:off x="640080" y="6556248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45" name="Text 34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ENTREGAS RECENTES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CONSEMA em números</a:t>
            </a:r>
            <a:endParaRPr lang="pt-BR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1635756"/>
            <a:ext cx="384048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60120" y="1955796"/>
            <a:ext cx="109728" cy="868680"/>
          </a:xfrm>
          <a:prstGeom prst="rect">
            <a:avLst/>
          </a:prstGeom>
          <a:solidFill>
            <a:srgbClr val="2B5842"/>
          </a:solidFill>
          <a:ln/>
        </p:spPr>
      </p:sp>
      <p:sp>
        <p:nvSpPr>
          <p:cNvPr id="9" name="Text 7"/>
          <p:cNvSpPr/>
          <p:nvPr/>
        </p:nvSpPr>
        <p:spPr>
          <a:xfrm>
            <a:off x="1188720" y="1836924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459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2286000" y="1773255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450" b="1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reuniões plenárias
</a:t>
            </a:r>
            <a:r>
              <a:rPr lang="pt-BR" sz="11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459ª ocorreu em julho de 2026</a:t>
            </a:r>
            <a:endParaRPr lang="pt-BR" sz="1450" dirty="0"/>
          </a:p>
        </p:txBody>
      </p:sp>
      <p:sp>
        <p:nvSpPr>
          <p:cNvPr id="11" name="Shape 9"/>
          <p:cNvSpPr/>
          <p:nvPr/>
        </p:nvSpPr>
        <p:spPr>
          <a:xfrm>
            <a:off x="4758262" y="1635756"/>
            <a:ext cx="384048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078302" y="1955796"/>
            <a:ext cx="109728" cy="868680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13" name="Text 11"/>
          <p:cNvSpPr/>
          <p:nvPr/>
        </p:nvSpPr>
        <p:spPr>
          <a:xfrm>
            <a:off x="5306902" y="1836924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102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6365235" y="1814064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450" b="1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reuniões extraordinárias
</a:t>
            </a:r>
            <a:r>
              <a:rPr lang="en-US" sz="11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além das plenárias ordinárias mensais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87757" y="3344330"/>
            <a:ext cx="3892803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60120" y="3664370"/>
            <a:ext cx="109728" cy="868680"/>
          </a:xfrm>
          <a:prstGeom prst="rect">
            <a:avLst/>
          </a:prstGeom>
          <a:solidFill>
            <a:srgbClr val="7A8F5A"/>
          </a:solidFill>
          <a:ln/>
        </p:spPr>
      </p:sp>
      <p:sp>
        <p:nvSpPr>
          <p:cNvPr id="17" name="Text 15"/>
          <p:cNvSpPr/>
          <p:nvPr/>
        </p:nvSpPr>
        <p:spPr>
          <a:xfrm>
            <a:off x="1188720" y="3545498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7A8F5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+1.600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2820924" y="3572930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4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deliberações</a:t>
            </a:r>
            <a:r>
              <a:rPr lang="en-US" sz="1450" b="1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758262" y="3344330"/>
            <a:ext cx="384048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78302" y="3664370"/>
            <a:ext cx="109728" cy="868680"/>
          </a:xfrm>
          <a:prstGeom prst="rect">
            <a:avLst/>
          </a:prstGeom>
          <a:solidFill>
            <a:srgbClr val="2B5842"/>
          </a:solidFill>
          <a:ln/>
        </p:spPr>
      </p:sp>
      <p:sp>
        <p:nvSpPr>
          <p:cNvPr id="21" name="Text 19"/>
          <p:cNvSpPr/>
          <p:nvPr/>
        </p:nvSpPr>
        <p:spPr>
          <a:xfrm>
            <a:off x="5306902" y="3545498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77</a:t>
            </a:r>
            <a:endParaRPr lang="en-US" sz="3800" dirty="0"/>
          </a:p>
        </p:txBody>
      </p:sp>
      <p:sp>
        <p:nvSpPr>
          <p:cNvPr id="22" name="Text 20"/>
          <p:cNvSpPr/>
          <p:nvPr/>
        </p:nvSpPr>
        <p:spPr>
          <a:xfrm>
            <a:off x="6332220" y="3490634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450" b="1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moções
</a:t>
            </a:r>
            <a:r>
              <a:rPr lang="en-US" sz="11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pronunciamentos formais do Conselho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640080" y="5212080"/>
            <a:ext cx="10881360" cy="1143000"/>
          </a:xfrm>
          <a:prstGeom prst="roundRect">
            <a:avLst>
              <a:gd name="adj" fmla="val 72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1005840" y="5468112"/>
            <a:ext cx="640080" cy="64008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5" name="Image 0" descr="assets/ic_comments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062" y="5647334"/>
            <a:ext cx="281635" cy="281635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874520" y="5358384"/>
            <a:ext cx="5760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Audiências públicas — o CONSEMA ouvindo a sociedade</a:t>
            </a:r>
            <a:endParaRPr lang="en-US" sz="1550" dirty="0"/>
          </a:p>
        </p:txBody>
      </p:sp>
      <p:sp>
        <p:nvSpPr>
          <p:cNvPr id="27" name="Text 24"/>
          <p:cNvSpPr/>
          <p:nvPr/>
        </p:nvSpPr>
        <p:spPr>
          <a:xfrm>
            <a:off x="1874520" y="5779008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pt-BR" sz="11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formal de participação social nos processos de EIA/RIMA e demais temas ambientais </a:t>
            </a:r>
            <a:endParaRPr lang="pt-BR" sz="1150" dirty="0"/>
          </a:p>
        </p:txBody>
      </p:sp>
      <p:sp>
        <p:nvSpPr>
          <p:cNvPr id="28" name="Shape 25"/>
          <p:cNvSpPr/>
          <p:nvPr/>
        </p:nvSpPr>
        <p:spPr>
          <a:xfrm>
            <a:off x="7772400" y="5486400"/>
            <a:ext cx="27432" cy="594360"/>
          </a:xfrm>
          <a:prstGeom prst="rect">
            <a:avLst/>
          </a:prstGeom>
          <a:solidFill>
            <a:srgbClr val="7A8F5A"/>
          </a:solidFill>
          <a:ln/>
        </p:spPr>
      </p:sp>
      <p:sp>
        <p:nvSpPr>
          <p:cNvPr id="29" name="Text 26"/>
          <p:cNvSpPr/>
          <p:nvPr/>
        </p:nvSpPr>
        <p:spPr>
          <a:xfrm>
            <a:off x="7955280" y="53949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39</a:t>
            </a:r>
            <a:r>
              <a:rPr lang="en-US" sz="12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audiências</a:t>
            </a:r>
            <a:endParaRPr lang="en-US" sz="3000" dirty="0"/>
          </a:p>
        </p:txBody>
      </p:sp>
      <p:sp>
        <p:nvSpPr>
          <p:cNvPr id="30" name="Text 27"/>
          <p:cNvSpPr/>
          <p:nvPr/>
        </p:nvSpPr>
        <p:spPr>
          <a:xfrm>
            <a:off x="7955280" y="5870448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realizadas em 2025/2026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9829800" y="541324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14.373</a:t>
            </a:r>
            <a:endParaRPr lang="en-US" sz="2600" dirty="0"/>
          </a:p>
        </p:txBody>
      </p:sp>
      <p:sp>
        <p:nvSpPr>
          <p:cNvPr id="32" name="Text 29"/>
          <p:cNvSpPr/>
          <p:nvPr/>
        </p:nvSpPr>
        <p:spPr>
          <a:xfrm>
            <a:off x="9829800" y="583387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5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pessoas alcançadas</a:t>
            </a:r>
            <a:endParaRPr lang="en-US" sz="950" dirty="0"/>
          </a:p>
          <a:p>
            <a:pPr marL="0" indent="0">
              <a:lnSpc>
                <a:spcPts val="1100"/>
              </a:lnSpc>
              <a:buNone/>
            </a:pPr>
            <a:r>
              <a:rPr lang="en-US" sz="95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(presencial + virtual)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A515B69C-6E95-4768-B8C3-B917EE21B1C8}"/>
              </a:ext>
            </a:extLst>
          </p:cNvPr>
          <p:cNvSpPr/>
          <p:nvPr/>
        </p:nvSpPr>
        <p:spPr>
          <a:xfrm>
            <a:off x="9267607" y="4581815"/>
            <a:ext cx="1676570" cy="523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accent6">
                    <a:lumMod val="75000"/>
                  </a:schemeClr>
                </a:solidFill>
              </a:rPr>
              <a:t>Todas as informações são públicas </a:t>
            </a:r>
            <a:endParaRPr lang="pt-BR" sz="1100" dirty="0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6EBDDC7B-5606-46D3-9DC5-3D523D896F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28" t="4365" r="13541" b="6816"/>
          <a:stretch/>
        </p:blipFill>
        <p:spPr>
          <a:xfrm>
            <a:off x="8909638" y="1620685"/>
            <a:ext cx="2436537" cy="274024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PONTES NORMATIVAS EM DETALHE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interface do CONSEMA com os </a:t>
            </a:r>
            <a:r>
              <a:rPr lang="pt-BR" sz="3000" b="1" dirty="0" err="1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COMDEMAs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no território</a:t>
            </a:r>
            <a:endParaRPr lang="pt-BR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488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DN CONSEMA 01/2024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Licenciamento ambiental municipal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960120" y="3200400"/>
            <a:ext cx="685800" cy="68580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9" name="Image 0" descr="assets/ic_map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44" y="3392424"/>
            <a:ext cx="301752" cy="30175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74520" y="315468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Fixa a tipologia de empreendimentos que o município pode licenciar e as </a:t>
            </a:r>
            <a:r>
              <a:rPr lang="pt-BR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estruturas</a:t>
            </a: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necessárias</a:t>
            </a: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incluindo o conselho paritário e ativo.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960120" y="4343400"/>
            <a:ext cx="4754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o conselho: </a:t>
            </a: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norma exige controle social e publicidade de composição, pautas, atas e decisões (art. 4º e 6º).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172200" y="187452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92240" y="21488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DN CONSEMA 01/2025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492240" y="26060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APPs urbanas em cursos d’água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492240" y="3200400"/>
            <a:ext cx="685800" cy="68580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6" name="Image 1" descr="assets/ic_water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264" y="3392424"/>
            <a:ext cx="301752" cy="30175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406640" y="315468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como o município pede a oitiva do CONSEMA sobre leis </a:t>
            </a:r>
            <a:r>
              <a:rPr lang="pt-BR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definem </a:t>
            </a:r>
            <a:r>
              <a:rPr lang="en-US" sz="1300" dirty="0" err="1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faixas</a:t>
            </a: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APP em áreas urbanas consolidadas.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492240" y="4343400"/>
            <a:ext cx="4754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o conselho: </a:t>
            </a:r>
            <a:r>
              <a:rPr lang="en-US" sz="13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os documentos exigidos está a manifestação do Conselho Ambiental Municipal (art. 2º).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0" name="Text 16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05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ENGENHARIA DO CONSELHO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Como estruturar um conselho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forte, ativo e funcional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sitemap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NOSSA CONVERSA EM ETAPAS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caminho que vamos percorrer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05740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3291840" y="210312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landmark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580" y="2261860"/>
            <a:ext cx="249448" cy="2494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8680" y="278892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um conselho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68680" y="317296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Natureza, importância e base legal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43400" y="187452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572000" y="205740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3400" dirty="0"/>
          </a:p>
        </p:txBody>
      </p:sp>
      <p:sp>
        <p:nvSpPr>
          <p:cNvPr id="13" name="Shape 10"/>
          <p:cNvSpPr/>
          <p:nvPr/>
        </p:nvSpPr>
        <p:spPr>
          <a:xfrm>
            <a:off x="6995160" y="210312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4" name="Image 1" descr="assets/ic_chart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3900" y="2261860"/>
            <a:ext cx="249448" cy="24944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572000" y="278892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panorama de SP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4572000" y="317296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retrato do PMVA — estado e Baixo Tietê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8046720" y="187452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8" name="Text 14"/>
          <p:cNvSpPr/>
          <p:nvPr/>
        </p:nvSpPr>
        <p:spPr>
          <a:xfrm>
            <a:off x="8275320" y="205740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3400" dirty="0"/>
          </a:p>
        </p:txBody>
      </p:sp>
      <p:sp>
        <p:nvSpPr>
          <p:cNvPr id="19" name="Shape 15"/>
          <p:cNvSpPr/>
          <p:nvPr/>
        </p:nvSpPr>
        <p:spPr>
          <a:xfrm>
            <a:off x="10698480" y="210312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0" name="Image 2" descr="assets/ic_handshake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7220" y="2261860"/>
            <a:ext cx="249448" cy="24944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275320" y="278892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Assessoria de Colegiados</a:t>
            </a:r>
            <a:endParaRPr lang="en-US" sz="1450" dirty="0"/>
          </a:p>
        </p:txBody>
      </p:sp>
      <p:sp>
        <p:nvSpPr>
          <p:cNvPr id="22" name="Text 17"/>
          <p:cNvSpPr/>
          <p:nvPr/>
        </p:nvSpPr>
        <p:spPr>
          <a:xfrm>
            <a:off x="8275320" y="317296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 construídas com a sociedade</a:t>
            </a:r>
            <a:endParaRPr lang="en-US" sz="1150" dirty="0"/>
          </a:p>
        </p:txBody>
      </p:sp>
      <p:sp>
        <p:nvSpPr>
          <p:cNvPr id="23" name="Shape 18"/>
          <p:cNvSpPr/>
          <p:nvPr/>
        </p:nvSpPr>
        <p:spPr>
          <a:xfrm>
            <a:off x="640080" y="402336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4" name="Text 19"/>
          <p:cNvSpPr/>
          <p:nvPr/>
        </p:nvSpPr>
        <p:spPr>
          <a:xfrm>
            <a:off x="868680" y="42062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04</a:t>
            </a:r>
            <a:endParaRPr lang="en-US" sz="3400" dirty="0"/>
          </a:p>
        </p:txBody>
      </p:sp>
      <p:sp>
        <p:nvSpPr>
          <p:cNvPr id="25" name="Shape 20"/>
          <p:cNvSpPr/>
          <p:nvPr/>
        </p:nvSpPr>
        <p:spPr>
          <a:xfrm>
            <a:off x="3291840" y="425196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6" name="Image 3" descr="assets/ic_balanca_fores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0580" y="4410700"/>
            <a:ext cx="249448" cy="24944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68680" y="49377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CONSEMA</a:t>
            </a:r>
            <a:endParaRPr lang="en-US" sz="1450" dirty="0"/>
          </a:p>
        </p:txBody>
      </p:sp>
      <p:sp>
        <p:nvSpPr>
          <p:cNvPr id="28" name="Text 22"/>
          <p:cNvSpPr/>
          <p:nvPr/>
        </p:nvSpPr>
        <p:spPr>
          <a:xfrm>
            <a:off x="868680" y="532180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História, estrutura, números e normas</a:t>
            </a:r>
            <a:endParaRPr lang="en-US" sz="1150" dirty="0"/>
          </a:p>
        </p:txBody>
      </p:sp>
      <p:sp>
        <p:nvSpPr>
          <p:cNvPr id="29" name="Shape 23"/>
          <p:cNvSpPr/>
          <p:nvPr/>
        </p:nvSpPr>
        <p:spPr>
          <a:xfrm>
            <a:off x="4343400" y="402336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0" name="Text 24"/>
          <p:cNvSpPr/>
          <p:nvPr/>
        </p:nvSpPr>
        <p:spPr>
          <a:xfrm>
            <a:off x="4572000" y="42062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05</a:t>
            </a:r>
            <a:endParaRPr lang="en-US" sz="3400" dirty="0"/>
          </a:p>
        </p:txBody>
      </p:sp>
      <p:sp>
        <p:nvSpPr>
          <p:cNvPr id="31" name="Shape 25"/>
          <p:cNvSpPr/>
          <p:nvPr/>
        </p:nvSpPr>
        <p:spPr>
          <a:xfrm>
            <a:off x="6995160" y="425196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2" name="Image 4" descr="assets/ic_sitemap_fores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3900" y="4410700"/>
            <a:ext cx="249448" cy="249448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4572000" y="49377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estruturar</a:t>
            </a:r>
            <a:endParaRPr lang="en-US" sz="1450" dirty="0"/>
          </a:p>
        </p:txBody>
      </p:sp>
      <p:sp>
        <p:nvSpPr>
          <p:cNvPr id="34" name="Text 27"/>
          <p:cNvSpPr/>
          <p:nvPr/>
        </p:nvSpPr>
        <p:spPr>
          <a:xfrm>
            <a:off x="4572000" y="532180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zero ao funcionamento efetivo</a:t>
            </a:r>
            <a:endParaRPr lang="en-US" sz="1150" dirty="0"/>
          </a:p>
        </p:txBody>
      </p:sp>
      <p:sp>
        <p:nvSpPr>
          <p:cNvPr id="35" name="Shape 28"/>
          <p:cNvSpPr/>
          <p:nvPr/>
        </p:nvSpPr>
        <p:spPr>
          <a:xfrm>
            <a:off x="8046720" y="402336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6" name="Text 29"/>
          <p:cNvSpPr/>
          <p:nvPr/>
        </p:nvSpPr>
        <p:spPr>
          <a:xfrm>
            <a:off x="8275320" y="42062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06</a:t>
            </a:r>
            <a:endParaRPr lang="en-US" sz="3400" dirty="0"/>
          </a:p>
        </p:txBody>
      </p:sp>
      <p:sp>
        <p:nvSpPr>
          <p:cNvPr id="37" name="Shape 30"/>
          <p:cNvSpPr/>
          <p:nvPr/>
        </p:nvSpPr>
        <p:spPr>
          <a:xfrm>
            <a:off x="10698480" y="4251960"/>
            <a:ext cx="566928" cy="566928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8" name="Image 5" descr="assets/ic_idea_fores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57220" y="4410700"/>
            <a:ext cx="249448" cy="249448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8275320" y="49377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Exemplos práticos</a:t>
            </a:r>
            <a:endParaRPr lang="en-US" sz="1450" dirty="0"/>
          </a:p>
        </p:txBody>
      </p:sp>
      <p:sp>
        <p:nvSpPr>
          <p:cNvPr id="40" name="Text 32"/>
          <p:cNvSpPr/>
          <p:nvPr/>
        </p:nvSpPr>
        <p:spPr>
          <a:xfrm>
            <a:off x="8275320" y="532180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Penápolis e Santana de Parnaíba</a:t>
            </a:r>
            <a:endParaRPr lang="en-US" sz="1150" dirty="0"/>
          </a:p>
        </p:txBody>
      </p:sp>
      <p:sp>
        <p:nvSpPr>
          <p:cNvPr id="41" name="Text 33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42" name="Text 34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COMPOSIÇÃO · O CORAÇÃO DO CONSELHO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Paridade: a regra de ouro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conselho forte equilibra, na mesma medida, o poder público e a sociedade civil. Em SP, essa paridade não é sugestão: é exigência da DN CONSEMA 01/2024 para o município assumir o licenciamento ambiental.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4114800" cy="2880360"/>
          </a:xfrm>
          <a:prstGeom prst="roundRect">
            <a:avLst>
              <a:gd name="adj" fmla="val 285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40080" y="26974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 PÚBLICO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011680" y="3154680"/>
            <a:ext cx="914400" cy="91440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9" name="Image 0" descr="assets/ic_landmark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2" y="3410712"/>
            <a:ext cx="402336" cy="4023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425196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Secretarias, autarquias e órgãos municipais e regionais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257800" y="2514600"/>
            <a:ext cx="4114800" cy="2880360"/>
          </a:xfrm>
          <a:prstGeom prst="roundRect">
            <a:avLst>
              <a:gd name="adj" fmla="val 2857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5257800" y="26974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kern="0" spc="20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SOCIEDADE CIVIL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629400" y="3154680"/>
            <a:ext cx="914400" cy="91440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4" name="Image 1" descr="assets/ic_users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5432" y="3410712"/>
            <a:ext cx="402336" cy="40233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486400" y="425196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Entidades ambientalistas, setor produtivo, universidades e associações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4572000" y="3429000"/>
            <a:ext cx="868680" cy="868680"/>
          </a:xfrm>
          <a:prstGeom prst="ellipse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1A362D">
                <a:alpha val="30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4572000" y="3401568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=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9646920" y="2514600"/>
            <a:ext cx="1874520" cy="2880360"/>
          </a:xfrm>
          <a:prstGeom prst="roundRect">
            <a:avLst>
              <a:gd name="adj" fmla="val 4390"/>
            </a:avLst>
          </a:prstGeom>
          <a:solidFill>
            <a:srgbClr val="EDE4D0"/>
          </a:solidFill>
          <a:ln/>
        </p:spPr>
      </p:sp>
      <p:sp>
        <p:nvSpPr>
          <p:cNvPr id="19" name="Text 15"/>
          <p:cNvSpPr/>
          <p:nvPr/>
        </p:nvSpPr>
        <p:spPr>
          <a:xfrm>
            <a:off x="9784080" y="265176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8A60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DN 01/2024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8A60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exige: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9765792" y="3246120"/>
            <a:ext cx="1691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Normativo e deliberativo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9765792" y="3666744"/>
            <a:ext cx="1691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Funcionamento regular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9765792" y="4087368"/>
            <a:ext cx="1691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Composição paritária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9765792" y="4507992"/>
            <a:ext cx="1691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15% ambientalistas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9765792" y="4928616"/>
            <a:ext cx="1691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</a:t>
            </a:r>
            <a:r>
              <a:rPr lang="en-US" sz="10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cadeira p/ povos tradicionais*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640080" y="55321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se houver povos e comunidades tradicionais no município · Fonte: DN CONSEMA 01/2024, art. 4º, III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7" name="Text 23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FAZ O CONSELHO FUNCIONAR DE VERDADE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Quatro instrumentos que sustentam um conselho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560320" cy="3383280"/>
          </a:xfrm>
          <a:prstGeom prst="roundRect">
            <a:avLst>
              <a:gd name="adj" fmla="val 3214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485900" y="2514600"/>
            <a:ext cx="868680" cy="86868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book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130" y="2757830"/>
            <a:ext cx="382219" cy="38221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5661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Regimento Interno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22960" y="425196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regras: tipos de reunião, quórum, votação, prazos. Sem ele, o conselho improvisa.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429000" y="2148840"/>
            <a:ext cx="2560320" cy="3383280"/>
          </a:xfrm>
          <a:prstGeom prst="roundRect">
            <a:avLst>
              <a:gd name="adj" fmla="val 3214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274820" y="2514600"/>
            <a:ext cx="868680" cy="86868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2" name="Image 1" descr="assets/ic_layers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050" y="2757830"/>
            <a:ext cx="382219" cy="38221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11880" y="35661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Comissões Temáticas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3611880" y="425196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Grupos que analisam previamente os temas e destravam o plenário.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217920" y="2148840"/>
            <a:ext cx="2560320" cy="3383280"/>
          </a:xfrm>
          <a:prstGeom prst="roundRect">
            <a:avLst>
              <a:gd name="adj" fmla="val 3214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063740" y="2514600"/>
            <a:ext cx="868680" cy="86868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7" name="Image 2" descr="assets/ic_file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970" y="2757830"/>
            <a:ext cx="382219" cy="38221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5661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Atas e resoluções</a:t>
            </a:r>
            <a:endParaRPr lang="en-US" sz="1650" dirty="0"/>
          </a:p>
        </p:txBody>
      </p:sp>
      <p:sp>
        <p:nvSpPr>
          <p:cNvPr id="19" name="Text 14"/>
          <p:cNvSpPr/>
          <p:nvPr/>
        </p:nvSpPr>
        <p:spPr>
          <a:xfrm>
            <a:off x="6400800" y="425196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registro que dá memória, transparência e segurança jurídica às decisões.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9006840" y="2148840"/>
            <a:ext cx="2560320" cy="3383280"/>
          </a:xfrm>
          <a:prstGeom prst="roundRect">
            <a:avLst>
              <a:gd name="adj" fmla="val 3214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852660" y="2514600"/>
            <a:ext cx="868680" cy="86868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2" name="Image 3" descr="assets/ic_fund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5890" y="2757830"/>
            <a:ext cx="382219" cy="38221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9720" y="35661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Fundo Municipal</a:t>
            </a:r>
            <a:endParaRPr lang="en-US" sz="1650" dirty="0"/>
          </a:p>
        </p:txBody>
      </p:sp>
      <p:sp>
        <p:nvSpPr>
          <p:cNvPr id="24" name="Text 18"/>
          <p:cNvSpPr/>
          <p:nvPr/>
        </p:nvSpPr>
        <p:spPr>
          <a:xfrm>
            <a:off x="9189720" y="425196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carimbado para financiar projetos e ações ambientais.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ZERO AO FUNCIONAMENTO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Criar um conselho: o passo a passo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084832" cy="2926080"/>
          </a:xfrm>
          <a:prstGeom prst="roundRect">
            <a:avLst>
              <a:gd name="adj" fmla="val 394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16736" y="2468880"/>
            <a:ext cx="731520" cy="7315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users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562" y="2673706"/>
            <a:ext cx="321869" cy="32186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35584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 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40080" y="3611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Mobilizar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749808" y="4023360"/>
            <a:ext cx="186537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Articular a sociedade civil organizada e mapear atores locais.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2706624" y="3246120"/>
            <a:ext cx="256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2" name="Shape 9"/>
          <p:cNvSpPr/>
          <p:nvPr/>
        </p:nvSpPr>
        <p:spPr>
          <a:xfrm>
            <a:off x="2862072" y="2148840"/>
            <a:ext cx="2084832" cy="2926080"/>
          </a:xfrm>
          <a:prstGeom prst="roundRect">
            <a:avLst>
              <a:gd name="adj" fmla="val 394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538728" y="2468880"/>
            <a:ext cx="731520" cy="7315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4" name="Image 1" descr="assets/ic_lei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554" y="2673706"/>
            <a:ext cx="321869" cy="32186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862072" y="335584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 2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2862072" y="3611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Criar por lei</a:t>
            </a:r>
            <a:endParaRPr lang="en-US" sz="1700" dirty="0"/>
          </a:p>
        </p:txBody>
      </p:sp>
      <p:sp>
        <p:nvSpPr>
          <p:cNvPr id="17" name="Text 13"/>
          <p:cNvSpPr/>
          <p:nvPr/>
        </p:nvSpPr>
        <p:spPr>
          <a:xfrm>
            <a:off x="2971800" y="4023360"/>
            <a:ext cx="186537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Projeto de Lei que institui o conselho e define suas competências.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928616" y="3246120"/>
            <a:ext cx="256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9" name="Shape 15"/>
          <p:cNvSpPr/>
          <p:nvPr/>
        </p:nvSpPr>
        <p:spPr>
          <a:xfrm>
            <a:off x="5084064" y="2148840"/>
            <a:ext cx="2084832" cy="2926080"/>
          </a:xfrm>
          <a:prstGeom prst="roundRect">
            <a:avLst>
              <a:gd name="adj" fmla="val 394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5760720" y="2468880"/>
            <a:ext cx="731520" cy="7315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1" name="Image 2" descr="assets/ic_book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5546" y="2673706"/>
            <a:ext cx="321869" cy="321869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084064" y="335584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 3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5084064" y="3611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Regimento</a:t>
            </a:r>
            <a:endParaRPr lang="en-US" sz="1700" dirty="0"/>
          </a:p>
        </p:txBody>
      </p:sp>
      <p:sp>
        <p:nvSpPr>
          <p:cNvPr id="24" name="Text 19"/>
          <p:cNvSpPr/>
          <p:nvPr/>
        </p:nvSpPr>
        <p:spPr>
          <a:xfrm>
            <a:off x="5193792" y="4023360"/>
            <a:ext cx="186537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que aprova o Regimento Interno — as regras do jogo.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7150608" y="3246120"/>
            <a:ext cx="256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26" name="Shape 21"/>
          <p:cNvSpPr/>
          <p:nvPr/>
        </p:nvSpPr>
        <p:spPr>
          <a:xfrm>
            <a:off x="7306056" y="2148840"/>
            <a:ext cx="2084832" cy="2926080"/>
          </a:xfrm>
          <a:prstGeom prst="roundRect">
            <a:avLst>
              <a:gd name="adj" fmla="val 394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7982712" y="2468880"/>
            <a:ext cx="731520" cy="7315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8" name="Image 3" descr="assets/ic_vote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7538" y="2673706"/>
            <a:ext cx="321869" cy="321869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306056" y="335584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 4</a:t>
            </a:r>
            <a:endParaRPr lang="en-US" sz="1000" dirty="0"/>
          </a:p>
        </p:txBody>
      </p:sp>
      <p:sp>
        <p:nvSpPr>
          <p:cNvPr id="30" name="Text 24"/>
          <p:cNvSpPr/>
          <p:nvPr/>
        </p:nvSpPr>
        <p:spPr>
          <a:xfrm>
            <a:off x="7306056" y="3611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Nomear</a:t>
            </a:r>
            <a:endParaRPr lang="en-US" sz="1700" dirty="0"/>
          </a:p>
        </p:txBody>
      </p:sp>
      <p:sp>
        <p:nvSpPr>
          <p:cNvPr id="31" name="Text 25"/>
          <p:cNvSpPr/>
          <p:nvPr/>
        </p:nvSpPr>
        <p:spPr>
          <a:xfrm>
            <a:off x="7415784" y="4023360"/>
            <a:ext cx="186537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Decreto/portaria de nomeação e designação dos conselheiros.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9372600" y="3246120"/>
            <a:ext cx="256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33" name="Shape 27"/>
          <p:cNvSpPr/>
          <p:nvPr/>
        </p:nvSpPr>
        <p:spPr>
          <a:xfrm>
            <a:off x="9528048" y="2148840"/>
            <a:ext cx="2084832" cy="2926080"/>
          </a:xfrm>
          <a:prstGeom prst="roundRect">
            <a:avLst>
              <a:gd name="adj" fmla="val 3947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4" name="Shape 28"/>
          <p:cNvSpPr/>
          <p:nvPr/>
        </p:nvSpPr>
        <p:spPr>
          <a:xfrm>
            <a:off x="10204704" y="2468880"/>
            <a:ext cx="731520" cy="73152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5" name="Image 4" descr="assets/ic_check_cre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9530" y="2673706"/>
            <a:ext cx="321869" cy="321869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9528048" y="335584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 5</a:t>
            </a:r>
            <a:endParaRPr lang="en-US" sz="1000" dirty="0"/>
          </a:p>
        </p:txBody>
      </p:sp>
      <p:sp>
        <p:nvSpPr>
          <p:cNvPr id="37" name="Text 30"/>
          <p:cNvSpPr/>
          <p:nvPr/>
        </p:nvSpPr>
        <p:spPr>
          <a:xfrm>
            <a:off x="9528048" y="3611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Funcionar</a:t>
            </a:r>
            <a:endParaRPr lang="en-US" sz="1700" dirty="0"/>
          </a:p>
        </p:txBody>
      </p:sp>
      <p:sp>
        <p:nvSpPr>
          <p:cNvPr id="38" name="Text 31"/>
          <p:cNvSpPr/>
          <p:nvPr/>
        </p:nvSpPr>
        <p:spPr>
          <a:xfrm>
            <a:off x="9637776" y="4023360"/>
            <a:ext cx="186537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Reuniões regulares, atas e decisões — o conselho vivo.</a:t>
            </a:r>
            <a:endParaRPr lang="en-US" sz="1100" dirty="0"/>
          </a:p>
        </p:txBody>
      </p:sp>
      <p:sp>
        <p:nvSpPr>
          <p:cNvPr id="39" name="Text 32"/>
          <p:cNvSpPr/>
          <p:nvPr/>
        </p:nvSpPr>
        <p:spPr>
          <a:xfrm>
            <a:off x="640080" y="53492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do que existir no papel: o conselho precisa reunir-se, deliberar e registrar. É a diferença entre criação formal e funcionamento efetivo.</a:t>
            </a:r>
            <a:endParaRPr lang="en-US" sz="1300" dirty="0"/>
          </a:p>
        </p:txBody>
      </p:sp>
      <p:sp>
        <p:nvSpPr>
          <p:cNvPr id="40" name="Text 33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41" name="Text 34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06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ESTADO AO TERRITORIO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Exemplos praticos: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Penapolis e Santana de Parnaiba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map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CONSELHO MADURO PARA SE INSPIRAR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Santana de Parnaíba: o CONDEMAS na prática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36354" y="1853527"/>
            <a:ext cx="7267787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i="1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exemplo de conselho intensamente ativo e transparente — com sistema municipal completo de meio ambiente construído ao longo de quase duas décadas.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829206"/>
            <a:ext cx="342900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3057806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77ª+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914400" y="374360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Ordinária  </a:t>
            </a: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já superou a 77ª RO — cadência constante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2829206"/>
            <a:ext cx="342900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17720" y="3057806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360+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4617720" y="374360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resoluções  </a:t>
            </a: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numeração já passa de 360 — atividade intensa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46720" y="2829206"/>
            <a:ext cx="342900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21040" y="3057806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2007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321040" y="374360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criado  </a:t>
            </a:r>
            <a:r>
              <a:rPr lang="en-US" sz="10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Leis 2.821, 2.822 (fundo) e 2.823 (código)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" y="4499191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arsenal de instrumentos que sustenta essa atuação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0080" y="4956391"/>
            <a:ext cx="2697480" cy="1371600"/>
          </a:xfrm>
          <a:prstGeom prst="roundRect">
            <a:avLst>
              <a:gd name="adj" fmla="val 6000"/>
            </a:avLst>
          </a:prstGeom>
          <a:solidFill>
            <a:srgbClr val="EDE4D0"/>
          </a:solidFill>
          <a:ln/>
        </p:spPr>
      </p:sp>
      <p:sp>
        <p:nvSpPr>
          <p:cNvPr id="17" name="Shape 15"/>
          <p:cNvSpPr/>
          <p:nvPr/>
        </p:nvSpPr>
        <p:spPr>
          <a:xfrm>
            <a:off x="841248" y="5212423"/>
            <a:ext cx="502920" cy="50292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8" name="Image 0" descr="assets/ic_book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066" y="5353241"/>
            <a:ext cx="221285" cy="221285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481328" y="5093551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Regimento Interno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4.794/2022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3429000" y="4956391"/>
            <a:ext cx="2697480" cy="1371600"/>
          </a:xfrm>
          <a:prstGeom prst="roundRect">
            <a:avLst>
              <a:gd name="adj" fmla="val 6000"/>
            </a:avLst>
          </a:prstGeom>
          <a:solidFill>
            <a:srgbClr val="EDE4D0"/>
          </a:solidFill>
          <a:ln/>
        </p:spPr>
      </p:sp>
      <p:sp>
        <p:nvSpPr>
          <p:cNvPr id="21" name="Shape 18"/>
          <p:cNvSpPr/>
          <p:nvPr/>
        </p:nvSpPr>
        <p:spPr>
          <a:xfrm>
            <a:off x="3630168" y="5212423"/>
            <a:ext cx="502920" cy="50292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2" name="Image 1" descr="assets/ic_vote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0986" y="5353241"/>
            <a:ext cx="221285" cy="221285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4270248" y="5093551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Nomeação por decreto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Mandatos renovados (2022/24, 24/25)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217920" y="4956391"/>
            <a:ext cx="2697480" cy="1371600"/>
          </a:xfrm>
          <a:prstGeom prst="roundRect">
            <a:avLst>
              <a:gd name="adj" fmla="val 6000"/>
            </a:avLst>
          </a:prstGeom>
          <a:solidFill>
            <a:srgbClr val="EDE4D0"/>
          </a:solidFill>
          <a:ln/>
        </p:spPr>
      </p:sp>
      <p:sp>
        <p:nvSpPr>
          <p:cNvPr id="25" name="Shape 21"/>
          <p:cNvSpPr/>
          <p:nvPr/>
        </p:nvSpPr>
        <p:spPr>
          <a:xfrm>
            <a:off x="6419088" y="5212423"/>
            <a:ext cx="502920" cy="50292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6" name="Image 2" descr="assets/ic_fund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9906" y="5353241"/>
            <a:ext cx="221285" cy="221285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7059168" y="5093551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Fundos ambientais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FUNESPA e FMSAI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9006840" y="4956391"/>
            <a:ext cx="2697480" cy="1371600"/>
          </a:xfrm>
          <a:prstGeom prst="roundRect">
            <a:avLst>
              <a:gd name="adj" fmla="val 6000"/>
            </a:avLst>
          </a:prstGeom>
          <a:solidFill>
            <a:srgbClr val="EDE4D0"/>
          </a:solidFill>
          <a:ln/>
        </p:spPr>
      </p:sp>
      <p:sp>
        <p:nvSpPr>
          <p:cNvPr id="29" name="Shape 24"/>
          <p:cNvSpPr/>
          <p:nvPr/>
        </p:nvSpPr>
        <p:spPr>
          <a:xfrm>
            <a:off x="9208008" y="5212423"/>
            <a:ext cx="502920" cy="50292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0" name="Image 3" descr="assets/ic_file_fores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8826" y="5353241"/>
            <a:ext cx="221285" cy="221285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848088" y="5093551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2B5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Resoluções e atas
</a:t>
            </a:r>
            <a:r>
              <a:rPr lang="en-US" sz="10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Publicadas e organizadas por ano</a:t>
            </a:r>
            <a:endParaRPr lang="en-US" sz="1200" dirty="0"/>
          </a:p>
        </p:txBody>
      </p:sp>
      <p:sp>
        <p:nvSpPr>
          <p:cNvPr id="32" name="Text 26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3" name="Text 27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ECB664F-2608-4804-98B6-EFA23FC3D4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1448" y="147365"/>
            <a:ext cx="2293280" cy="25230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CONSELHO DA CASA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5303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CMMA de Penápolis: onde estamos hoje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184935"/>
            <a:ext cx="5029200" cy="4160520"/>
          </a:xfrm>
          <a:prstGeom prst="roundRect">
            <a:avLst>
              <a:gd name="adj" fmla="val 1978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504975"/>
            <a:ext cx="822960" cy="82296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leaf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549" y="2735404"/>
            <a:ext cx="362102" cy="36210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11680" y="2550695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Conselho Municipal</a:t>
            </a:r>
            <a:endParaRPr lang="en-US" sz="18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de Meio Ambiente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60120" y="3419375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LEGAL   </a:t>
            </a:r>
            <a:r>
              <a:rPr lang="en-US" sz="13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 Municipal 1.938/2013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960120" y="4004591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COMPOSIÇÃO   </a:t>
            </a:r>
            <a:r>
              <a:rPr lang="en-US" sz="13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membros paritários (10 + 10)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960120" y="4589807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CARÁTER   </a:t>
            </a:r>
            <a:r>
              <a:rPr lang="en-US" sz="13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Deliberativo, consultivo e normativo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960120" y="5175023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PRESIDÊNCIA   </a:t>
            </a:r>
            <a:r>
              <a:rPr lang="en-US" sz="13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Diego Agostini Cordeiro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960120" y="5760239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  </a:t>
            </a:r>
            <a:r>
              <a:rPr lang="en-US" sz="1350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penapolis.sp.gov.br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907666" y="3008689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que o CMMA faz por Penápolis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943600" y="3457878"/>
            <a:ext cx="475488" cy="475488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6" name="Image 1" descr="assets/ic_diagram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737" y="3591015"/>
            <a:ext cx="209215" cy="20921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583680" y="3457878"/>
            <a:ext cx="289720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Propõe a política ambiental e fiscaliza seu cumprimento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5943600" y="4024806"/>
            <a:ext cx="475488" cy="475488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9" name="Image 2" descr="assets/ic_searchloc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6737" y="4157943"/>
            <a:ext cx="209215" cy="20921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83680" y="4024806"/>
            <a:ext cx="27143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Analisa licenças de atividades potencialmente poluidoras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>
            <a:off x="5943600" y="4591734"/>
            <a:ext cx="475488" cy="475488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2" name="Image 3" descr="assets/ic_seedling_fores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6737" y="4724871"/>
            <a:ext cx="209215" cy="20921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583680" y="4591734"/>
            <a:ext cx="27143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Promove a educação ambiental no município</a:t>
            </a:r>
            <a:endParaRPr lang="en-US" sz="1300" dirty="0"/>
          </a:p>
        </p:txBody>
      </p:sp>
      <p:sp>
        <p:nvSpPr>
          <p:cNvPr id="24" name="Shape 18"/>
          <p:cNvSpPr/>
          <p:nvPr/>
        </p:nvSpPr>
        <p:spPr>
          <a:xfrm>
            <a:off x="5943600" y="5158662"/>
            <a:ext cx="475488" cy="475488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5" name="Image 4" descr="assets/ic_bullhorn_fores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6737" y="5291799"/>
            <a:ext cx="209215" cy="20921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583680" y="5158662"/>
            <a:ext cx="260844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 e apura denúncias da população</a:t>
            </a:r>
            <a:endParaRPr lang="en-US" sz="1300" dirty="0"/>
          </a:p>
        </p:txBody>
      </p:sp>
      <p:sp>
        <p:nvSpPr>
          <p:cNvPr id="27" name="Shape 20"/>
          <p:cNvSpPr/>
          <p:nvPr/>
        </p:nvSpPr>
        <p:spPr>
          <a:xfrm>
            <a:off x="5943600" y="5725590"/>
            <a:ext cx="475488" cy="475488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8" name="Image 5" descr="assets/ic_lei_fores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6737" y="5858727"/>
            <a:ext cx="209215" cy="209215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6583680" y="5725590"/>
            <a:ext cx="289720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Sugere criação e adequação de normas ambientais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3" name="Text 25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224CFEB8-B4E2-44E5-9CED-59E0F9D9F7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5892" y="255554"/>
            <a:ext cx="2536737" cy="253673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NÃO ESTÁ SOZINHO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CONSEMA como parceiro do seu município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1828800"/>
          </a:xfrm>
          <a:prstGeom prst="roundRect">
            <a:avLst>
              <a:gd name="adj" fmla="val 45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468880"/>
            <a:ext cx="822960" cy="82296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handshake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549" y="2699309"/>
            <a:ext cx="362102" cy="36210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57400" y="23317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Referência normativa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2057400" y="28346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Regimento, composição e deliberações servem de modelo replicável.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72200" y="1965960"/>
            <a:ext cx="5257800" cy="1828800"/>
          </a:xfrm>
          <a:prstGeom prst="roundRect">
            <a:avLst>
              <a:gd name="adj" fmla="val 4500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492240" y="2468880"/>
            <a:ext cx="822960" cy="82296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2" name="Image 1" descr="assets/ic_map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2669" y="2699309"/>
            <a:ext cx="362102" cy="36210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589520" y="23317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Caminho do licenciamento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7589520" y="28346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pt-BR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DN 01/2024  traz diretrizes para Conselhos de Meio Ambiente para o município a assumir o licenciamento local.</a:t>
            </a:r>
            <a:endParaRPr lang="pt-BR" sz="1250" dirty="0"/>
          </a:p>
        </p:txBody>
      </p:sp>
      <p:sp>
        <p:nvSpPr>
          <p:cNvPr id="15" name="Shape 11"/>
          <p:cNvSpPr/>
          <p:nvPr/>
        </p:nvSpPr>
        <p:spPr>
          <a:xfrm>
            <a:off x="640080" y="3977640"/>
            <a:ext cx="5257800" cy="1828800"/>
          </a:xfrm>
          <a:prstGeom prst="roundRect">
            <a:avLst>
              <a:gd name="adj" fmla="val 45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60120" y="4480560"/>
            <a:ext cx="822960" cy="82296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7" name="Image 2" descr="assets/ic_comments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549" y="4710989"/>
            <a:ext cx="362102" cy="36210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2057400" y="43434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pt-BR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Canal de orientação </a:t>
            </a:r>
            <a:endParaRPr lang="pt-BR" sz="1700" dirty="0"/>
          </a:p>
        </p:txBody>
      </p:sp>
      <p:sp>
        <p:nvSpPr>
          <p:cNvPr id="19" name="Text 14"/>
          <p:cNvSpPr/>
          <p:nvPr/>
        </p:nvSpPr>
        <p:spPr>
          <a:xfrm>
            <a:off x="2057400" y="484632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600"/>
              </a:lnSpc>
            </a:pPr>
            <a:r>
              <a:rPr lang="pt-BR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incentivar a criação e o funcionamento institucional dos Conselhos Municipais de Meio Ambiente;</a:t>
            </a:r>
            <a:endParaRPr lang="en-US" sz="1250" dirty="0">
              <a:solidFill>
                <a:srgbClr val="EDE4D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6172200" y="3977640"/>
            <a:ext cx="5257800" cy="1828800"/>
          </a:xfrm>
          <a:prstGeom prst="roundRect">
            <a:avLst>
              <a:gd name="adj" fmla="val 4500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492240" y="4480560"/>
            <a:ext cx="822960" cy="82296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2" name="Image 3" descr="assets/ic_book_cre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2669" y="4710989"/>
            <a:ext cx="362102" cy="36210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589520" y="43434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Transparência aberta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7589520" y="484632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do CONSEMA com atas, deliberações e apresentações para consulta.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semil.sp.gov.br/consema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7" name="Text 21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0000"/>
    </mc:Choice>
    <mc:Fallback>
      <p:transition spd="slow" advClick="0" advTm="9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126187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117957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LEVAR DAQUI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000"/>
              </a:lnSpc>
              <a:buNone/>
            </a:pP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6" name="Text 4"/>
          <p:cNvSpPr/>
          <p:nvPr/>
        </p:nvSpPr>
        <p:spPr>
          <a:xfrm>
            <a:off x="541422" y="974556"/>
            <a:ext cx="6983128" cy="20934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i="1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município do Baixo Tietê que fortalece seu conselho fortalece a governança ambiental de toda a </a:t>
            </a:r>
            <a:r>
              <a:rPr lang="en-US" sz="2000" i="1" dirty="0" err="1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bacia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5669280"/>
            <a:ext cx="7498080" cy="777240"/>
          </a:xfrm>
          <a:prstGeom prst="roundRect">
            <a:avLst>
              <a:gd name="adj" fmla="val 9412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D8C9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5669280"/>
            <a:ext cx="7132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NAIANA LANZA</a:t>
            </a:r>
            <a:b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t-BR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Assessora de Colegiados da </a:t>
            </a:r>
            <a:r>
              <a:rPr lang="pt-BR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Semil</a:t>
            </a:r>
            <a:r>
              <a:rPr lang="pt-BR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Secretária Executiva do </a:t>
            </a:r>
            <a:r>
              <a:rPr lang="pt-BR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Consema</a:t>
            </a:r>
            <a:r>
              <a:rPr lang="pt-BR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pt-BR" sz="11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semil.sp.gov.br/</a:t>
            </a:r>
            <a:r>
              <a:rPr lang="pt-BR" sz="1150" dirty="0" err="1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consema</a:t>
            </a:r>
            <a:r>
              <a:rPr lang="pt-BR" sz="11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Conselho Estadual do Meio Ambiente de São Paulo</a:t>
            </a:r>
            <a:endParaRPr lang="pt-BR" sz="1300" dirty="0"/>
          </a:p>
        </p:txBody>
      </p:sp>
      <p:sp>
        <p:nvSpPr>
          <p:cNvPr id="9" name="Shape 7"/>
          <p:cNvSpPr/>
          <p:nvPr/>
        </p:nvSpPr>
        <p:spPr>
          <a:xfrm>
            <a:off x="10058400" y="4937760"/>
            <a:ext cx="1371600" cy="137160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0" name="Image 0" descr="assets/ic_leaf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2448" y="5321808"/>
            <a:ext cx="603504" cy="60350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795435" y="3520440"/>
            <a:ext cx="4995512" cy="1033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pt-BR" sz="2600" b="1" i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Obrigada!</a:t>
            </a:r>
            <a:br>
              <a:rPr lang="pt-BR" sz="2600" b="1" i="1" dirty="0">
                <a:solidFill>
                  <a:srgbClr val="D8C9A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</a:br>
            <a:endParaRPr lang="pt-BR" sz="2600" b="1" i="1" dirty="0">
              <a:solidFill>
                <a:srgbClr val="D8C9A8"/>
              </a:solidFill>
              <a:latin typeface="Century Schoolbook" pitchFamily="34" charset="0"/>
              <a:ea typeface="Century Schoolbook" pitchFamily="34" charset="-122"/>
              <a:cs typeface="Century Schoolbook" pitchFamily="34" charset="-120"/>
            </a:endParaRPr>
          </a:p>
          <a:p>
            <a:pPr marL="0" indent="0" algn="r">
              <a:buNone/>
            </a:pPr>
            <a:r>
              <a:rPr lang="pt-BR" sz="1600" b="1" i="1" dirty="0">
                <a:solidFill>
                  <a:srgbClr val="D8C9A8"/>
                </a:solidFill>
                <a:latin typeface="Century Schoolbook" pitchFamily="34" charset="0"/>
              </a:rPr>
              <a:t>consema@sp.gov.br</a:t>
            </a:r>
            <a:br>
              <a:rPr lang="pt-BR" sz="1600" b="1" i="1" dirty="0">
                <a:solidFill>
                  <a:srgbClr val="D8C9A8"/>
                </a:solidFill>
                <a:latin typeface="Century Schoolbook" pitchFamily="34" charset="0"/>
              </a:rPr>
            </a:br>
            <a:r>
              <a:rPr lang="pt-BR" sz="1600" b="1" i="1" dirty="0">
                <a:solidFill>
                  <a:srgbClr val="D8C9A8"/>
                </a:solidFill>
                <a:latin typeface="Century Schoolbook" pitchFamily="34" charset="0"/>
              </a:rPr>
              <a:t>semil.colegiados@sp.gov.br</a:t>
            </a:r>
            <a:endParaRPr lang="pt-BR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PARTIDA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que é um conselho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 por que ele é estratégico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landmark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NATUREZA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Um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órgão</a:t>
            </a: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colegiado</a:t>
            </a:r>
            <a:endParaRPr lang="pt-BR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64008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5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conselho é um espaço de decisão coletiva de assessoramento ao Poder Público municipal nas questões de equilíbrio ambiental e qualidade de vida local. É o mais importante instrumento de gestão ambiental do município.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70560" y="3393077"/>
            <a:ext cx="342900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44880" y="3639965"/>
            <a:ext cx="685800" cy="685800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comments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04" y="3831989"/>
            <a:ext cx="301752" cy="30175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44880" y="4444637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Consultivo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44880" y="4828685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Opina e assessora o Executivo nas questões ambientais.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373880" y="3393077"/>
            <a:ext cx="342900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648200" y="3639965"/>
            <a:ext cx="685800" cy="685800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3" name="Image 1" descr="assets/ic_gavel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0224" y="3831989"/>
            <a:ext cx="301752" cy="30175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48200" y="4444637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Deliberativo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648200" y="4828685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Decide, dentro de sua competência, sobre temas ambientais.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8077200" y="3393077"/>
            <a:ext cx="342900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351520" y="3639965"/>
            <a:ext cx="685800" cy="685800"/>
          </a:xfrm>
          <a:prstGeom prst="ellipse">
            <a:avLst/>
          </a:prstGeom>
          <a:solidFill>
            <a:srgbClr val="EDE4D0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8" name="Image 2" descr="assets/ic_lei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544" y="3831989"/>
            <a:ext cx="301752" cy="30175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51520" y="4444637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Normativo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8351520" y="4828685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Estabelece normas e resoluções para orientar a política local.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7315200" y="1783080"/>
            <a:ext cx="4206240" cy="1051560"/>
          </a:xfrm>
          <a:prstGeom prst="roundRect">
            <a:avLst>
              <a:gd name="adj" fmla="val 7826"/>
            </a:avLst>
          </a:prstGeom>
          <a:solidFill>
            <a:srgbClr val="EDE4D0"/>
          </a:solidFill>
          <a:ln/>
        </p:spPr>
      </p:sp>
      <p:sp>
        <p:nvSpPr>
          <p:cNvPr id="22" name="Text 17"/>
          <p:cNvSpPr/>
          <p:nvPr/>
        </p:nvSpPr>
        <p:spPr>
          <a:xfrm>
            <a:off x="7543800" y="1783080"/>
            <a:ext cx="3749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Importante:  </a:t>
            </a:r>
            <a:r>
              <a:rPr lang="en-US" sz="1250" b="1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conselho não cria leis (isso é da Câmara) e não tem poder de polícia — pode indicar ao órgão ambiental a fiscalização, mas não fiscaliza diretamente.</a:t>
            </a:r>
            <a:endParaRPr lang="en-US" sz="1250" b="1" dirty="0"/>
          </a:p>
        </p:txBody>
      </p:sp>
      <p:sp>
        <p:nvSpPr>
          <p:cNvPr id="24" name="Text 19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QUE O CONSELHO É ESTRATÉGICO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Três</a:t>
            </a: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funções essenciais dos conselhos </a:t>
            </a:r>
            <a:endParaRPr lang="pt-BR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3429000" cy="3611880"/>
          </a:xfrm>
          <a:prstGeom prst="roundRect">
            <a:avLst>
              <a:gd name="adj" fmla="val 2400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97380" y="2286000"/>
            <a:ext cx="914400" cy="91440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users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412" y="2542032"/>
            <a:ext cx="402336" cy="4023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68680" y="34290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Garantir</a:t>
            </a:r>
          </a:p>
          <a:p>
            <a:pPr marL="0" indent="0" algn="ctr">
              <a:buNone/>
            </a:pP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participação social</a:t>
            </a:r>
            <a:endParaRPr lang="pt-BR" sz="1900" dirty="0"/>
          </a:p>
        </p:txBody>
      </p:sp>
      <p:sp>
        <p:nvSpPr>
          <p:cNvPr id="9" name="Text 6"/>
          <p:cNvSpPr/>
          <p:nvPr/>
        </p:nvSpPr>
        <p:spPr>
          <a:xfrm>
            <a:off x="914400" y="406908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Coloca a sociedade civil na mesa de decisão, ao lado do poder público — legitimando as escolhas ambientais.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43400" y="1920240"/>
            <a:ext cx="3429000" cy="3611880"/>
          </a:xfrm>
          <a:prstGeom prst="roundRect">
            <a:avLst>
              <a:gd name="adj" fmla="val 2400"/>
            </a:avLst>
          </a:prstGeom>
          <a:solidFill>
            <a:srgbClr val="A87854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00700" y="2286000"/>
            <a:ext cx="914400" cy="914400"/>
          </a:xfrm>
          <a:prstGeom prst="ellipse">
            <a:avLst/>
          </a:prstGeom>
          <a:solidFill>
            <a:srgbClr val="8A60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2" name="Image 1" descr="assets/ic_diagram_cre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6732" y="2542032"/>
            <a:ext cx="402336" cy="40233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72000" y="34290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Elaborar</a:t>
            </a:r>
          </a:p>
          <a:p>
            <a:pPr marL="0" indent="0" algn="ctr">
              <a:buNone/>
            </a:pP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políticas públicas</a:t>
            </a:r>
            <a:endParaRPr lang="pt-BR" sz="1900" dirty="0"/>
          </a:p>
        </p:txBody>
      </p:sp>
      <p:sp>
        <p:nvSpPr>
          <p:cNvPr id="14" name="Text 10"/>
          <p:cNvSpPr/>
          <p:nvPr/>
        </p:nvSpPr>
        <p:spPr>
          <a:xfrm>
            <a:off x="4617720" y="406908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onde planos, programas e projetos ambientais são debatidos, pactuados e acompanhados ao longo do tempo.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046720" y="1920240"/>
            <a:ext cx="3429000" cy="3611880"/>
          </a:xfrm>
          <a:prstGeom prst="roundRect">
            <a:avLst>
              <a:gd name="adj" fmla="val 2400"/>
            </a:avLst>
          </a:prstGeom>
          <a:solidFill>
            <a:srgbClr val="7A8F5A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304020" y="2286000"/>
            <a:ext cx="914400" cy="914400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7" name="Image 2" descr="assets/ic_seedling_cre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0052" y="2542032"/>
            <a:ext cx="402336" cy="40233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75320" y="34290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Fortalecer a </a:t>
            </a:r>
            <a:b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</a:br>
            <a:r>
              <a:rPr lang="pt-BR" sz="19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gestão</a:t>
            </a:r>
            <a:endParaRPr lang="pt-BR" sz="1900" dirty="0"/>
          </a:p>
        </p:txBody>
      </p:sp>
      <p:sp>
        <p:nvSpPr>
          <p:cNvPr id="19" name="Text 14"/>
          <p:cNvSpPr/>
          <p:nvPr/>
        </p:nvSpPr>
        <p:spPr>
          <a:xfrm>
            <a:off x="8321040" y="406908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Dá continuidade, transparência e capacidade à gestão — e destrava recursos, fundos e licenciamento.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conselho é, ao mesmo tempo, canal de participação, arena de políticas públicas e instrumento de gestão. É essa tríade que o torna estratégico.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PARA A GESTÃO PÚBLICA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que um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conselho</a:t>
            </a: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ativo</a:t>
            </a: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pt-BR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agrega</a:t>
            </a: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ao município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96112" y="210312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7" name="Image 0" descr="assets/ic_handshake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093" y="2272101"/>
            <a:ext cx="265542" cy="26554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21284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Legitimidade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96112" y="285292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 construídas com a sociedade têm mais apoio e menos judicialização.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43400" y="182880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599432" y="210312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2" name="Image 1" descr="assets/ic_diagram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413" y="2272101"/>
            <a:ext cx="265542" cy="26554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94960" y="221284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Melhores políticas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4599432" y="285292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Planos, programas e projetos ganham diagnóstico e acompanhamento contínuos.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046720" y="182880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302752" y="210312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17" name="Image 2" descr="assets/ic_fund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1733" y="2272101"/>
            <a:ext cx="265542" cy="26554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98280" y="221284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Acesso a recursos</a:t>
            </a:r>
            <a:endParaRPr lang="en-US" sz="1650" dirty="0"/>
          </a:p>
        </p:txBody>
      </p:sp>
      <p:sp>
        <p:nvSpPr>
          <p:cNvPr id="19" name="Text 14"/>
          <p:cNvSpPr/>
          <p:nvPr/>
        </p:nvSpPr>
        <p:spPr>
          <a:xfrm>
            <a:off x="8302752" y="285292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ativo é requisito para fundos, licenciamento e programas estaduais.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640080" y="397764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896112" y="425196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2" name="Image 3" descr="assets/ic_eye_fores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093" y="4420941"/>
            <a:ext cx="265542" cy="26554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91640" y="436168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Transparência</a:t>
            </a:r>
            <a:endParaRPr lang="en-US" sz="1650" dirty="0"/>
          </a:p>
        </p:txBody>
      </p:sp>
      <p:sp>
        <p:nvSpPr>
          <p:cNvPr id="24" name="Text 18"/>
          <p:cNvSpPr/>
          <p:nvPr/>
        </p:nvSpPr>
        <p:spPr>
          <a:xfrm>
            <a:off x="896112" y="500176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Pautas, atas e resoluções públicas fortalecem o </a:t>
            </a:r>
            <a:r>
              <a:rPr lang="pt-BR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 social e a confiança no poder público</a:t>
            </a:r>
            <a:endParaRPr lang="pt-BR" sz="1200" dirty="0"/>
          </a:p>
        </p:txBody>
      </p:sp>
      <p:sp>
        <p:nvSpPr>
          <p:cNvPr id="25" name="Shape 19"/>
          <p:cNvSpPr/>
          <p:nvPr/>
        </p:nvSpPr>
        <p:spPr>
          <a:xfrm>
            <a:off x="4343400" y="397764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4599432" y="425196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7" name="Image 4" descr="assets/ic_seedling_fores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413" y="4420941"/>
            <a:ext cx="265542" cy="26554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394960" y="436168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Continuidade</a:t>
            </a:r>
            <a:endParaRPr lang="en-US" sz="1650" dirty="0"/>
          </a:p>
        </p:txBody>
      </p:sp>
      <p:sp>
        <p:nvSpPr>
          <p:cNvPr id="29" name="Text 22"/>
          <p:cNvSpPr/>
          <p:nvPr/>
        </p:nvSpPr>
        <p:spPr>
          <a:xfrm>
            <a:off x="4599432" y="500176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política ambiental não se perde a cada troca de gestão.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8046720" y="3977640"/>
            <a:ext cx="34290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302752" y="4251960"/>
            <a:ext cx="603504" cy="603504"/>
          </a:xfrm>
          <a:prstGeom prst="ellipse">
            <a:avLst/>
          </a:prstGeom>
          <a:solidFill>
            <a:srgbClr val="2B5842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32" name="Image 5" descr="assets/ic_bullhorn_fores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1733" y="4420941"/>
            <a:ext cx="265542" cy="26554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098280" y="4361688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Voz ao cidadão</a:t>
            </a:r>
            <a:endParaRPr lang="en-US" sz="1650" dirty="0"/>
          </a:p>
        </p:txBody>
      </p:sp>
      <p:sp>
        <p:nvSpPr>
          <p:cNvPr id="34" name="Text 26"/>
          <p:cNvSpPr/>
          <p:nvPr/>
        </p:nvSpPr>
        <p:spPr>
          <a:xfrm>
            <a:off x="8302752" y="5001768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formal para denúncias, propostas e educação ambiental.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6" name="Text 28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ONDE VEM A OBRIGAÇÃO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base legal: por que o município precisa de um conselho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6537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existe uma única lei que obrigue todo município a ter conselho — há uma construção em camadas, da Constituição às normas estaduais. Quanto mais o município quer atuar (licenciar, acessar recursos), mais o conselho deixa de ser opção e vira condição.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795260" y="1691640"/>
            <a:ext cx="3200400" cy="658368"/>
          </a:xfrm>
          <a:prstGeom prst="roundRect">
            <a:avLst>
              <a:gd name="adj" fmla="val 8333"/>
            </a:avLst>
          </a:prstGeom>
          <a:solidFill>
            <a:srgbClr val="7A8F5A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904988" y="1737360"/>
            <a:ext cx="29809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CF/88 — art. 225 e 23, VI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904988" y="2029968"/>
            <a:ext cx="29809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Dever de participação e gestão compartilhada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690104" y="2414016"/>
            <a:ext cx="3410712" cy="658368"/>
          </a:xfrm>
          <a:prstGeom prst="roundRect">
            <a:avLst>
              <a:gd name="adj" fmla="val 8333"/>
            </a:avLst>
          </a:prstGeom>
          <a:solidFill>
            <a:srgbClr val="7A8F5A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7799832" y="2459736"/>
            <a:ext cx="3191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 6.938/1981 — PNMA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799832" y="2752344"/>
            <a:ext cx="3191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 o SISNAMA; município é órgão local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7584948" y="3136392"/>
            <a:ext cx="3621024" cy="658368"/>
          </a:xfrm>
          <a:prstGeom prst="roundRect">
            <a:avLst>
              <a:gd name="adj" fmla="val 8333"/>
            </a:avLst>
          </a:prstGeom>
          <a:solidFill>
            <a:srgbClr val="2B5842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694676" y="3182112"/>
            <a:ext cx="34015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Res. CONAMA 237/1997 — art. 20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694676" y="3474720"/>
            <a:ext cx="34015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licenciar, exige conselho deliberativo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7479792" y="3858768"/>
            <a:ext cx="3831336" cy="658368"/>
          </a:xfrm>
          <a:prstGeom prst="roundRect">
            <a:avLst>
              <a:gd name="adj" fmla="val 8333"/>
            </a:avLst>
          </a:prstGeom>
          <a:solidFill>
            <a:srgbClr val="2B5842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589520" y="3904488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140/2011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589520" y="419709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local + manifestação obrigatória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374636" y="4581144"/>
            <a:ext cx="4041648" cy="658368"/>
          </a:xfrm>
          <a:prstGeom prst="roundRect">
            <a:avLst>
              <a:gd name="adj" fmla="val 8333"/>
            </a:avLst>
          </a:prstGeom>
          <a:solidFill>
            <a:srgbClr val="A87854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7484364" y="4626864"/>
            <a:ext cx="38221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 CONSEMA 01/2024 (SP) — art. 4º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484364" y="4919472"/>
            <a:ext cx="38221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Paridade, regularidade e 15% ambientalistas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7269480" y="5303520"/>
            <a:ext cx="4251960" cy="658368"/>
          </a:xfrm>
          <a:prstGeom prst="roundRect">
            <a:avLst>
              <a:gd name="adj" fmla="val 8333"/>
            </a:avLst>
          </a:prstGeom>
          <a:solidFill>
            <a:srgbClr val="8A6042"/>
          </a:solidFill>
          <a:ln/>
          <a:effectLst>
            <a:outerShdw blurRad="63500" dist="25400" dir="5400000" algn="bl" rotWithShape="0">
              <a:srgbClr val="1A362D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379208" y="5349240"/>
            <a:ext cx="40325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 municipal (ex.: Penápolis 1.938/2013)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379208" y="5641848"/>
            <a:ext cx="40325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50" dirty="0">
                <a:solidFill>
                  <a:srgbClr val="EDE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município cria o seu por lei própria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40080" y="2971800"/>
            <a:ext cx="6446520" cy="3063240"/>
          </a:xfrm>
          <a:prstGeom prst="roundRect">
            <a:avLst>
              <a:gd name="adj" fmla="val 2687"/>
            </a:avLst>
          </a:prstGeom>
          <a:solidFill>
            <a:srgbClr val="2B5842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960120" y="3291840"/>
            <a:ext cx="731520" cy="731520"/>
          </a:xfrm>
          <a:prstGeom prst="ellipse">
            <a:avLst/>
          </a:prstGeom>
          <a:solidFill>
            <a:srgbClr val="1A362D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27" name="Image 0" descr="assets/ic_gavel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946" y="3496666"/>
            <a:ext cx="321869" cy="321869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874520" y="338328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 norma federal mais direta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96012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Resolução CONAMA nº 237/1997, art. 20: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960120" y="4480560"/>
            <a:ext cx="5440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F7F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"Os entes federados, para exercerem suas competências licenciatórias, deverão ter implementados os Conselhos de Meio Ambiente, com caráter deliberativo e participação social e, ainda, possuir em seus quadros ou a sua disposição profissionais legalmente habilitados."</a:t>
            </a:r>
            <a:endParaRPr lang="en-US" sz="1250" dirty="0"/>
          </a:p>
        </p:txBody>
      </p:sp>
      <p:sp>
        <p:nvSpPr>
          <p:cNvPr id="31" name="Text 28"/>
          <p:cNvSpPr/>
          <p:nvPr/>
        </p:nvSpPr>
        <p:spPr>
          <a:xfrm>
            <a:off x="640080" y="6455664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01168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777240" y="3611880"/>
            <a:ext cx="2011680" cy="27432"/>
          </a:xfrm>
          <a:prstGeom prst="rect">
            <a:avLst/>
          </a:prstGeom>
          <a:solidFill>
            <a:srgbClr val="D8C9A8"/>
          </a:solidFill>
          <a:ln/>
        </p:spPr>
      </p:sp>
      <p:sp>
        <p:nvSpPr>
          <p:cNvPr id="4" name="Shape 2"/>
          <p:cNvSpPr/>
          <p:nvPr/>
        </p:nvSpPr>
        <p:spPr>
          <a:xfrm>
            <a:off x="658368" y="1627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45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8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RETRATO DO ESTADO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91840" y="24688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 panorama dos conselhos</a:t>
            </a:r>
            <a:endParaRPr lang="en-US" sz="33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de meio ambiente em SP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10149840" y="1097280"/>
            <a:ext cx="1097280" cy="1097280"/>
          </a:xfrm>
          <a:prstGeom prst="ellipse">
            <a:avLst/>
          </a:prstGeom>
          <a:solidFill>
            <a:srgbClr val="A87854"/>
          </a:solidFill>
          <a:ln/>
          <a:effectLst>
            <a:outerShdw blurRad="76200" dist="25400" dir="5400000" algn="bl" rotWithShape="0">
              <a:srgbClr val="1A362D">
                <a:alpha val="25000"/>
              </a:srgbClr>
            </a:outerShdw>
          </a:effectLst>
        </p:spPr>
      </p:sp>
      <p:pic>
        <p:nvPicPr>
          <p:cNvPr id="8" name="Image 0" descr="assets/ic_chart_cre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078" y="1404518"/>
            <a:ext cx="482803" cy="4828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4">
            <a:extLst>
              <a:ext uri="{FF2B5EF4-FFF2-40B4-BE49-F238E27FC236}">
                <a16:creationId xmlns:a16="http://schemas.microsoft.com/office/drawing/2014/main" id="{DD668499-3D4E-418A-A53C-2044B7E39C16}"/>
              </a:ext>
            </a:extLst>
          </p:cNvPr>
          <p:cNvSpPr/>
          <p:nvPr/>
        </p:nvSpPr>
        <p:spPr>
          <a:xfrm>
            <a:off x="3277154" y="1569824"/>
            <a:ext cx="1032272" cy="33832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" name="Shape 0"/>
          <p:cNvSpPr/>
          <p:nvPr/>
        </p:nvSpPr>
        <p:spPr>
          <a:xfrm>
            <a:off x="640080" y="484632"/>
            <a:ext cx="146304" cy="146304"/>
          </a:xfrm>
          <a:prstGeom prst="rect">
            <a:avLst/>
          </a:prstGeom>
          <a:solidFill>
            <a:srgbClr val="A87854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402336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A878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PANORAMA ESTADUAL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Conselhos municipais de meio ambiente em SP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366005"/>
            <a:ext cx="6217920" cy="3922776"/>
          </a:xfrm>
          <a:prstGeom prst="roundRect">
            <a:avLst>
              <a:gd name="adj" fmla="val 139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362D">
                <a:alpha val="14000"/>
              </a:srgbClr>
            </a:outerShdw>
          </a:effectLst>
        </p:spPr>
      </p:sp>
      <p:pic>
        <p:nvPicPr>
          <p:cNvPr id="6" name="Image 0" descr="assets/mapa_estado_cicl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457445"/>
            <a:ext cx="6035040" cy="3739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6224773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8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2024/2025 · Fonte: DPLA/PMVA 2024-2025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040880" y="17830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Uma queda progressiva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040880" y="228600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os 347 municípios avaliados, existir no papel não significa funcionar de fato: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040880" y="2926080"/>
            <a:ext cx="44805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178040" y="2926080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87,3%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366760" y="2926080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têm estrutura administrativa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7040880" y="3675888"/>
            <a:ext cx="44805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178040" y="36758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7A8F5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71,2%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8366760" y="3675888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têm conselho criado por lei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7040880" y="4425696"/>
            <a:ext cx="44805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7178040" y="4425696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63,4%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8366760" y="4425696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têm conselho nomeado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7040880" y="5175504"/>
            <a:ext cx="44805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508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7178040" y="5175504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A60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58,8%</a:t>
            </a:r>
            <a:endParaRPr lang="en-US" sz="2200" dirty="0"/>
          </a:p>
        </p:txBody>
      </p:sp>
      <p:sp>
        <p:nvSpPr>
          <p:cNvPr id="21" name="Text 18"/>
          <p:cNvSpPr/>
          <p:nvPr/>
        </p:nvSpPr>
        <p:spPr>
          <a:xfrm>
            <a:off x="8366760" y="5175504"/>
            <a:ext cx="3063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têm pleno funcionamento declarado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7040880" y="59436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i="1" dirty="0">
                <a:solidFill>
                  <a:srgbClr val="8A6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institucionalização formal não garante o funcionamento. É essa lacuna que o fortalecimento dos conselhos precisa enfrentar.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94360" y="6442275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Fórum dos Conselhos Municipais de Meio Ambiente · Baixo Tietê · Penápolis/SP · 30 jul 2026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5" name="Shape 4">
            <a:extLst>
              <a:ext uri="{FF2B5EF4-FFF2-40B4-BE49-F238E27FC236}">
                <a16:creationId xmlns:a16="http://schemas.microsoft.com/office/drawing/2014/main" id="{71CB3021-4940-4DE4-9BE7-D6A2121B9BC3}"/>
              </a:ext>
            </a:extLst>
          </p:cNvPr>
          <p:cNvSpPr/>
          <p:nvPr/>
        </p:nvSpPr>
        <p:spPr>
          <a:xfrm>
            <a:off x="786384" y="1571586"/>
            <a:ext cx="1032272" cy="33832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CDBD9F37-51D6-47C0-9875-BFBA556D2273}"/>
              </a:ext>
            </a:extLst>
          </p:cNvPr>
          <p:cNvSpPr/>
          <p:nvPr/>
        </p:nvSpPr>
        <p:spPr>
          <a:xfrm>
            <a:off x="752200" y="1616696"/>
            <a:ext cx="1032272" cy="2500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B584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471</a:t>
            </a:r>
            <a:endParaRPr lang="en-US" sz="2400" dirty="0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8CB1FA06-495C-44F9-B2BB-8A3EF690DB42}"/>
              </a:ext>
            </a:extLst>
          </p:cNvPr>
          <p:cNvSpPr/>
          <p:nvPr/>
        </p:nvSpPr>
        <p:spPr>
          <a:xfrm>
            <a:off x="508491" y="2100872"/>
            <a:ext cx="1554480" cy="104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municípios aderiram ao ciclo 2025-2028</a:t>
            </a:r>
            <a:endParaRPr lang="en-US" sz="125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434DB7CE-C481-42A8-8D92-9728D4E97AF9}"/>
              </a:ext>
            </a:extLst>
          </p:cNvPr>
          <p:cNvSpPr/>
          <p:nvPr/>
        </p:nvSpPr>
        <p:spPr>
          <a:xfrm>
            <a:off x="3384405" y="1514965"/>
            <a:ext cx="850340" cy="4669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A8785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347</a:t>
            </a:r>
            <a:endParaRPr lang="en-US" sz="2400" dirty="0"/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FC175C60-1210-4E02-9E4D-D4DA7B8D930F}"/>
              </a:ext>
            </a:extLst>
          </p:cNvPr>
          <p:cNvSpPr/>
          <p:nvPr/>
        </p:nvSpPr>
        <p:spPr>
          <a:xfrm>
            <a:off x="2976842" y="1947451"/>
            <a:ext cx="1689463" cy="3602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comprovaram as tarefas em 2024/2025</a:t>
            </a:r>
            <a:endParaRPr lang="en-US" sz="1250" dirty="0"/>
          </a:p>
        </p:txBody>
      </p:sp>
      <p:sp>
        <p:nvSpPr>
          <p:cNvPr id="39" name="Shape 4">
            <a:extLst>
              <a:ext uri="{FF2B5EF4-FFF2-40B4-BE49-F238E27FC236}">
                <a16:creationId xmlns:a16="http://schemas.microsoft.com/office/drawing/2014/main" id="{C8F43886-1736-4BEA-9931-BB71B66EBE2B}"/>
              </a:ext>
            </a:extLst>
          </p:cNvPr>
          <p:cNvSpPr/>
          <p:nvPr/>
        </p:nvSpPr>
        <p:spPr>
          <a:xfrm>
            <a:off x="5564624" y="1569824"/>
            <a:ext cx="1032272" cy="33832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362D">
                <a:alpha val="10000"/>
              </a:srgbClr>
            </a:outerShdw>
          </a:effectLst>
        </p:spPr>
      </p:sp>
      <p:sp>
        <p:nvSpPr>
          <p:cNvPr id="40" name="Text 15">
            <a:extLst>
              <a:ext uri="{FF2B5EF4-FFF2-40B4-BE49-F238E27FC236}">
                <a16:creationId xmlns:a16="http://schemas.microsoft.com/office/drawing/2014/main" id="{B8787266-861B-4E50-BCB4-B1584AAB5302}"/>
              </a:ext>
            </a:extLst>
          </p:cNvPr>
          <p:cNvSpPr/>
          <p:nvPr/>
        </p:nvSpPr>
        <p:spPr>
          <a:xfrm>
            <a:off x="5367283" y="1967914"/>
            <a:ext cx="1426953" cy="3773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dirty="0">
                <a:solidFill>
                  <a:srgbClr val="23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certificados · 92 qualificados</a:t>
            </a:r>
            <a:endParaRPr lang="en-US" sz="1250" dirty="0"/>
          </a:p>
        </p:txBody>
      </p:sp>
      <p:sp>
        <p:nvSpPr>
          <p:cNvPr id="41" name="Text 14">
            <a:extLst>
              <a:ext uri="{FF2B5EF4-FFF2-40B4-BE49-F238E27FC236}">
                <a16:creationId xmlns:a16="http://schemas.microsoft.com/office/drawing/2014/main" id="{96FBFFC9-30F9-4795-9BC1-A5EFBF15F9AC}"/>
              </a:ext>
            </a:extLst>
          </p:cNvPr>
          <p:cNvSpPr/>
          <p:nvPr/>
        </p:nvSpPr>
        <p:spPr>
          <a:xfrm>
            <a:off x="5858928" y="1430926"/>
            <a:ext cx="6629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A8F5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98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2702</Words>
  <Application>Microsoft Office PowerPoint</Application>
  <PresentationFormat>Widescreen</PresentationFormat>
  <Paragraphs>414</Paragraphs>
  <Slides>27</Slides>
  <Notes>27</Notes>
  <HiddenSlides>1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Century Schoolbook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Governo do Estado de São Paulo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CONSEMA - Secretaria-Executiva</dc:creator>
  <cp:lastModifiedBy>SEMIL - Colegiados</cp:lastModifiedBy>
  <cp:revision>26</cp:revision>
  <dcterms:created xsi:type="dcterms:W3CDTF">2026-07-30T00:33:03Z</dcterms:created>
  <dcterms:modified xsi:type="dcterms:W3CDTF">2026-07-30T10:27:30Z</dcterms:modified>
</cp:coreProperties>
</file>