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7"/>
  </p:notesMasterIdLst>
  <p:sldIdLst>
    <p:sldId id="256" r:id="rId2"/>
    <p:sldId id="258" r:id="rId3"/>
    <p:sldId id="434" r:id="rId4"/>
    <p:sldId id="267" r:id="rId5"/>
    <p:sldId id="364" r:id="rId6"/>
    <p:sldId id="257" r:id="rId7"/>
    <p:sldId id="349" r:id="rId8"/>
    <p:sldId id="352" r:id="rId9"/>
    <p:sldId id="351" r:id="rId10"/>
    <p:sldId id="348" r:id="rId11"/>
    <p:sldId id="350" r:id="rId12"/>
    <p:sldId id="353" r:id="rId13"/>
    <p:sldId id="356" r:id="rId14"/>
    <p:sldId id="355" r:id="rId15"/>
    <p:sldId id="354" r:id="rId16"/>
    <p:sldId id="357" r:id="rId17"/>
    <p:sldId id="358" r:id="rId18"/>
    <p:sldId id="360" r:id="rId19"/>
    <p:sldId id="359" r:id="rId20"/>
    <p:sldId id="361" r:id="rId21"/>
    <p:sldId id="362" r:id="rId22"/>
    <p:sldId id="363" r:id="rId23"/>
    <p:sldId id="365" r:id="rId24"/>
    <p:sldId id="261" r:id="rId25"/>
    <p:sldId id="29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3" r:id="rId50"/>
    <p:sldId id="262" r:id="rId51"/>
    <p:sldId id="297" r:id="rId52"/>
    <p:sldId id="292" r:id="rId53"/>
    <p:sldId id="294" r:id="rId54"/>
    <p:sldId id="295" r:id="rId55"/>
    <p:sldId id="296" r:id="rId56"/>
    <p:sldId id="299" r:id="rId57"/>
    <p:sldId id="336" r:id="rId58"/>
    <p:sldId id="320" r:id="rId59"/>
    <p:sldId id="301" r:id="rId60"/>
    <p:sldId id="321" r:id="rId61"/>
    <p:sldId id="322" r:id="rId62"/>
    <p:sldId id="339" r:id="rId63"/>
    <p:sldId id="303" r:id="rId64"/>
    <p:sldId id="319" r:id="rId65"/>
    <p:sldId id="304" r:id="rId66"/>
    <p:sldId id="308" r:id="rId67"/>
    <p:sldId id="305" r:id="rId68"/>
    <p:sldId id="309" r:id="rId69"/>
    <p:sldId id="314" r:id="rId70"/>
    <p:sldId id="311" r:id="rId71"/>
    <p:sldId id="313" r:id="rId72"/>
    <p:sldId id="312" r:id="rId73"/>
    <p:sldId id="315" r:id="rId74"/>
    <p:sldId id="324" r:id="rId75"/>
    <p:sldId id="323" r:id="rId76"/>
    <p:sldId id="326" r:id="rId77"/>
    <p:sldId id="330" r:id="rId78"/>
    <p:sldId id="327" r:id="rId79"/>
    <p:sldId id="329" r:id="rId80"/>
    <p:sldId id="328" r:id="rId81"/>
    <p:sldId id="331" r:id="rId82"/>
    <p:sldId id="325" r:id="rId83"/>
    <p:sldId id="332" r:id="rId84"/>
    <p:sldId id="300" r:id="rId85"/>
    <p:sldId id="337" r:id="rId86"/>
    <p:sldId id="333" r:id="rId87"/>
    <p:sldId id="341" r:id="rId88"/>
    <p:sldId id="340" r:id="rId89"/>
    <p:sldId id="334" r:id="rId90"/>
    <p:sldId id="343" r:id="rId91"/>
    <p:sldId id="344" r:id="rId92"/>
    <p:sldId id="346" r:id="rId93"/>
    <p:sldId id="347" r:id="rId94"/>
    <p:sldId id="366" r:id="rId95"/>
    <p:sldId id="263" r:id="rId96"/>
    <p:sldId id="367" r:id="rId97"/>
    <p:sldId id="264" r:id="rId98"/>
    <p:sldId id="368" r:id="rId99"/>
    <p:sldId id="369" r:id="rId100"/>
    <p:sldId id="370" r:id="rId101"/>
    <p:sldId id="371" r:id="rId102"/>
    <p:sldId id="378" r:id="rId103"/>
    <p:sldId id="372" r:id="rId104"/>
    <p:sldId id="374" r:id="rId105"/>
    <p:sldId id="375" r:id="rId106"/>
    <p:sldId id="379" r:id="rId107"/>
    <p:sldId id="380" r:id="rId108"/>
    <p:sldId id="381" r:id="rId109"/>
    <p:sldId id="382" r:id="rId110"/>
    <p:sldId id="383" r:id="rId111"/>
    <p:sldId id="385" r:id="rId112"/>
    <p:sldId id="384" r:id="rId113"/>
    <p:sldId id="386" r:id="rId114"/>
    <p:sldId id="388" r:id="rId115"/>
    <p:sldId id="390" r:id="rId116"/>
    <p:sldId id="391" r:id="rId117"/>
    <p:sldId id="389" r:id="rId118"/>
    <p:sldId id="392" r:id="rId119"/>
    <p:sldId id="393" r:id="rId120"/>
    <p:sldId id="387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394" r:id="rId129"/>
    <p:sldId id="402" r:id="rId130"/>
    <p:sldId id="403" r:id="rId131"/>
    <p:sldId id="404" r:id="rId132"/>
    <p:sldId id="405" r:id="rId133"/>
    <p:sldId id="406" r:id="rId134"/>
    <p:sldId id="407" r:id="rId135"/>
    <p:sldId id="408" r:id="rId136"/>
    <p:sldId id="409" r:id="rId137"/>
    <p:sldId id="411" r:id="rId138"/>
    <p:sldId id="410" r:id="rId139"/>
    <p:sldId id="413" r:id="rId140"/>
    <p:sldId id="414" r:id="rId141"/>
    <p:sldId id="412" r:id="rId142"/>
    <p:sldId id="415" r:id="rId143"/>
    <p:sldId id="416" r:id="rId144"/>
    <p:sldId id="418" r:id="rId145"/>
    <p:sldId id="428" r:id="rId146"/>
    <p:sldId id="435" r:id="rId147"/>
    <p:sldId id="421" r:id="rId148"/>
    <p:sldId id="422" r:id="rId149"/>
    <p:sldId id="425" r:id="rId150"/>
    <p:sldId id="426" r:id="rId151"/>
    <p:sldId id="419" r:id="rId152"/>
    <p:sldId id="427" r:id="rId153"/>
    <p:sldId id="423" r:id="rId154"/>
    <p:sldId id="432" r:id="rId155"/>
    <p:sldId id="431" r:id="rId1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B38"/>
    <a:srgbClr val="273C18"/>
    <a:srgbClr val="FFF0C1"/>
    <a:srgbClr val="A46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 snapToGrid="0">
      <p:cViewPr varScale="1">
        <p:scale>
          <a:sx n="81" d="100"/>
          <a:sy n="81" d="100"/>
        </p:scale>
        <p:origin x="72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D357D-5497-448D-B3F5-B55991E8C5EC}" type="datetimeFigureOut">
              <a:rPr lang="pt-BR" smtClean="0"/>
              <a:t>22/11/2021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B62DC-4696-4803-BF14-9727517FCD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00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Fontes diversas para que pudéssemos confrontar dados | Períodos distintos.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183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12 Pontos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525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Coleta de amostras em cada um dos 12 pontos de monitoramento/Respectivo enquadramento.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591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Apresenta o enquadramento e número de amostragens para todos os índices de qualidade da água </a:t>
            </a:r>
            <a:r>
              <a:rPr lang="pt-BR" dirty="0" err="1"/>
              <a:t>superificial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875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Cobertura Vegetal com Estratificação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915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Disponíveis para os 42 municípios.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050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Núero</a:t>
            </a:r>
            <a:r>
              <a:rPr lang="pt-BR" dirty="0"/>
              <a:t> de erosões urbanas identificadas na UGRHI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918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RURAIS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52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Sugestão estruturar um banco de dados com os indicadores ambientais por </a:t>
            </a:r>
            <a:r>
              <a:rPr lang="pt-BR" dirty="0" err="1"/>
              <a:t>múnicipios</a:t>
            </a:r>
            <a:r>
              <a:rPr lang="pt-BR" dirty="0"/>
              <a:t> para que possamos consultar de forma rápida.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4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legenda de cores auxilia uma compreensão “menos técnica” ou mais didática.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84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É possível saber, por meio deste Relatório, quais são esses municípios em situação regular e ruim. Critério de investimento????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92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Mediante os cenários ora apresentados, sugere-se que na atualização do Plano da Bacia seja reavaliado as metas propostas.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375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Observação para o uso rural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45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Representação menos técnica e mais didática que expressa a demanda por recursos hídricos na Bacia.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9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Vácuo de informação = Essa tabela representa a situação da Bacia, todavia não é possível  identificar qual sub bacia estamos falando (2019). Ver slide 48 (por sub bacia / expressa em percentual/2012).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971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Demanda acima de 50% na sub bacia Córrego da Onça/</a:t>
            </a:r>
            <a:r>
              <a:rPr lang="pt-BR" dirty="0" err="1"/>
              <a:t>Itapura</a:t>
            </a:r>
            <a:r>
              <a:rPr lang="pt-BR" dirty="0"/>
              <a:t>, onde se observa que a relação diminuiu.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B62DC-4696-4803-BF14-9727517FCD5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11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7ADC0-775F-4006-A0CD-09B84FC2B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66A776-FC6E-426B-8D92-B9F795AB9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660DDF-CDBF-4AC6-BFD2-644347B7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EEF0B4-53E5-45EE-979F-3BBFA546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C1E7E-3D81-49DD-94E2-255C2599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344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98CEF-6615-4D7E-834A-17335929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D4ECBB-6D74-45C9-9A66-308731423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EE0257-E38F-4AAB-B119-C45AD800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969754-FBDD-470B-8C88-5EA5EC1D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375D90-00EE-4EAE-BD58-267E448C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221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738FA2-9790-4366-BB8A-0EA13A55B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56CF03-9BD6-43EE-BD1C-C6A65A3DD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28655B-853E-4E62-BEBE-84E713E3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FCA1A2-3031-4DF3-9D9B-F78F18385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75EDBF-AFFC-4F7C-B34E-BD425D82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99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865FC-A9AF-4E6F-A92B-613F0D83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F254CE-ED67-47C0-8FAD-13101BF4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3EE06E-28EE-4456-8BDF-EC5618F9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2B2566-5FDC-4D9B-A4EE-30BA822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487E80-B912-47D5-A0C3-1687E5A0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337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15A00-8065-40DA-86D7-CD48D056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FFFCB9-C405-4943-8DE1-BB5BB92CC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9DE3DE-8AC3-4943-A263-39A6D978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9B9EDC-A89A-4E3F-B392-47A53325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4BFB17-FCBE-4C4C-8589-6EBB574D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055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7661A-8A64-4900-AD41-6C7FB365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A603D2-4D41-4210-9357-E816E3689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BD7262-F578-430C-A360-6196CBA84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B485ED-0527-4C71-88FE-DA20964D7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8690A4-8424-4B52-88ED-1F21A6C7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F38AD0-5BE5-4532-84D7-F772A538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556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8F3FA-3594-4C20-9A1C-D33FD33B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8CC7D8-C26A-4C18-93C2-65E00E1DB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E38151-8CC3-4B2A-B9D7-CE8EDFA68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4BF04A-8C94-44B1-961B-10E1951E9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0A57289-3669-4BE2-9C94-211FAE726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1692CD2-C8B0-4B29-AF01-81ED22692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CE243E-DB43-4D79-806D-679A1E5A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1807615-D9DA-41FC-88B2-D7A933A5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186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B734E-D119-46A2-8976-F87AB280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78F7026-FEC9-4C44-9D70-3EAB5DA6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932688-B9DB-467E-AD59-5504C493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60570F-1C9D-4878-A6BF-D3922358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2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EE68356-C355-402B-AEE8-4D62D0C2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321799E-3648-4CC6-8749-ACDD873C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202A8B-2207-4D5F-A636-D336A328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032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88B31-42C0-4AFD-854D-0036C275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A58FD7-A261-42D2-8073-7CD721F23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6EFFFE-1F03-4E62-821F-8BAEDEE84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53AA8A-5BF8-4851-A699-FC982303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3FE7D0-B232-4A5A-B69F-8A0EAA3B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D1DBA3-DCB8-4AC3-AF0F-AFE7451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95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AD0CC-6787-447B-A36A-B459ACA9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EBF396-8E92-4CC9-9C6F-083F50C9D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79252D-6CA8-44EA-A80D-B6852E427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06A97E-A3AB-4222-A9A8-5CA24405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AEBB8C-4127-4361-A01D-0B80E864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2383A3-70CD-47B8-9A25-B08262DD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92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769D0F-C34D-48C8-94EA-34EAA53E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4A44FA-5E7F-421E-B336-FE9574341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3D9319-2AF0-491D-9EFE-2D89E263F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9840-ABAE-4C90-A9B6-A0C87B15DC11}" type="datetimeFigureOut">
              <a:rPr lang="pt-BR" smtClean="0"/>
              <a:t>22/11/2021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AF2E-CDDB-486D-A4F2-281F7F4B9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B50ADA-CD81-4223-8AFB-0C4EFCB60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84B93-4FCE-4808-B06D-30E5B47B83C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549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2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CE62-FC1C-4492-B88B-ACC53A327F7B}"/>
              </a:ext>
            </a:extLst>
          </p:cNvPr>
          <p:cNvSpPr txBox="1"/>
          <p:nvPr/>
        </p:nvSpPr>
        <p:spPr>
          <a:xfrm>
            <a:off x="2380371" y="3114409"/>
            <a:ext cx="7389056" cy="144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DE PLANEJAMENTO E COMUNICAÇÃO INTEGRADA DO BAIXO TIETÊ</a:t>
            </a:r>
            <a:endParaRPr lang="pt-BR" sz="2400" dirty="0">
              <a:solidFill>
                <a:schemeClr val="accent6">
                  <a:lumMod val="50000"/>
                </a:schemeClr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5057E7D-9AA5-4F4C-BBA3-032E074E3666}"/>
              </a:ext>
            </a:extLst>
          </p:cNvPr>
          <p:cNvSpPr/>
          <p:nvPr/>
        </p:nvSpPr>
        <p:spPr>
          <a:xfrm>
            <a:off x="-21100" y="440358"/>
            <a:ext cx="12191999" cy="10858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E93CF1-76CC-461E-A135-7FF9DA12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13" y="69192"/>
            <a:ext cx="1709372" cy="2047026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FF160F-1AFE-4C52-9245-70F3FF0706C4}"/>
              </a:ext>
            </a:extLst>
          </p:cNvPr>
          <p:cNvSpPr txBox="1"/>
          <p:nvPr/>
        </p:nvSpPr>
        <p:spPr>
          <a:xfrm>
            <a:off x="3053861" y="2360898"/>
            <a:ext cx="6105378" cy="57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558FFFC-74FE-4031-A6AB-5B994E8AB2BA}"/>
              </a:ext>
            </a:extLst>
          </p:cNvPr>
          <p:cNvSpPr/>
          <p:nvPr/>
        </p:nvSpPr>
        <p:spPr>
          <a:xfrm>
            <a:off x="0" y="4881488"/>
            <a:ext cx="12202549" cy="19765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72B7BAB-4D33-4125-BC51-7773DD791DA5}"/>
              </a:ext>
            </a:extLst>
          </p:cNvPr>
          <p:cNvSpPr txBox="1"/>
          <p:nvPr/>
        </p:nvSpPr>
        <p:spPr>
          <a:xfrm>
            <a:off x="-21100" y="4791937"/>
            <a:ext cx="12202549" cy="13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EMPREENDIMENTO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2019-BT-698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1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46DD52A-A4DA-4288-83AD-7479A88EAF10}"/>
              </a:ext>
            </a:extLst>
          </p:cNvPr>
          <p:cNvSpPr txBox="1"/>
          <p:nvPr/>
        </p:nvSpPr>
        <p:spPr>
          <a:xfrm>
            <a:off x="10551" y="5942324"/>
            <a:ext cx="12191998" cy="83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367/2019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2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145419"/>
            <a:ext cx="12202549" cy="10595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FC90F87-F790-43FC-A681-B3099FA9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70" y="145419"/>
            <a:ext cx="990734" cy="1059543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BC7D52B-F9CF-4D9A-9C11-7F63C1032297}"/>
              </a:ext>
            </a:extLst>
          </p:cNvPr>
          <p:cNvSpPr txBox="1"/>
          <p:nvPr/>
        </p:nvSpPr>
        <p:spPr>
          <a:xfrm>
            <a:off x="1611404" y="444357"/>
            <a:ext cx="10580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IQR - ÍNDICE DE QUALIDADE DE ATERRO DE RESÍDUOS </a:t>
            </a:r>
            <a:endParaRPr lang="pt-BR" sz="28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E92791-5A39-4E47-8AA3-48861338BADB}"/>
              </a:ext>
            </a:extLst>
          </p:cNvPr>
          <p:cNvSpPr/>
          <p:nvPr/>
        </p:nvSpPr>
        <p:spPr>
          <a:xfrm>
            <a:off x="1116037" y="1503900"/>
            <a:ext cx="9896794" cy="3008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D355EA-2FE6-45DF-B5C8-318A9087966B}"/>
              </a:ext>
            </a:extLst>
          </p:cNvPr>
          <p:cNvSpPr txBox="1"/>
          <p:nvPr/>
        </p:nvSpPr>
        <p:spPr>
          <a:xfrm>
            <a:off x="4367169" y="1317890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F96546-1AB3-49F1-B761-71D5994DF723}"/>
              </a:ext>
            </a:extLst>
          </p:cNvPr>
          <p:cNvSpPr txBox="1"/>
          <p:nvPr/>
        </p:nvSpPr>
        <p:spPr>
          <a:xfrm>
            <a:off x="1475462" y="1649756"/>
            <a:ext cx="6098344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ANDRADINA/SP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66D82EC-342B-4E2B-BDC9-3A3BF3A31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03" y="2232240"/>
            <a:ext cx="8869027" cy="2052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o Explicativo: Linha Dobrada 17">
            <a:extLst>
              <a:ext uri="{FF2B5EF4-FFF2-40B4-BE49-F238E27FC236}">
                <a16:creationId xmlns:a16="http://schemas.microsoft.com/office/drawing/2014/main" id="{51F03E4C-18EF-4DA6-80BC-8B0CF51A4577}"/>
              </a:ext>
            </a:extLst>
          </p:cNvPr>
          <p:cNvSpPr/>
          <p:nvPr/>
        </p:nvSpPr>
        <p:spPr>
          <a:xfrm>
            <a:off x="393895" y="4809610"/>
            <a:ext cx="5472333" cy="1627305"/>
          </a:xfrm>
          <a:prstGeom prst="borderCallout2">
            <a:avLst>
              <a:gd name="adj1" fmla="val -2041"/>
              <a:gd name="adj2" fmla="val 48857"/>
              <a:gd name="adj3" fmla="val -64234"/>
              <a:gd name="adj4" fmla="val 56465"/>
              <a:gd name="adj5" fmla="val -63997"/>
              <a:gd name="adj6" fmla="val 6108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exto Explicativo: Linha Dobrada 18">
            <a:extLst>
              <a:ext uri="{FF2B5EF4-FFF2-40B4-BE49-F238E27FC236}">
                <a16:creationId xmlns:a16="http://schemas.microsoft.com/office/drawing/2014/main" id="{C818FB86-468B-4D55-8A65-7BBBADE5294A}"/>
              </a:ext>
            </a:extLst>
          </p:cNvPr>
          <p:cNvSpPr/>
          <p:nvPr/>
        </p:nvSpPr>
        <p:spPr>
          <a:xfrm>
            <a:off x="6443003" y="4837485"/>
            <a:ext cx="5355101" cy="1059543"/>
          </a:xfrm>
          <a:prstGeom prst="borderCallout2">
            <a:avLst>
              <a:gd name="adj1" fmla="val -2041"/>
              <a:gd name="adj2" fmla="val 48857"/>
              <a:gd name="adj3" fmla="val -32659"/>
              <a:gd name="adj4" fmla="val -38522"/>
              <a:gd name="adj5" fmla="val -69969"/>
              <a:gd name="adj6" fmla="val -3822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98C60CA-3E6D-43EF-9397-874A5E5DAD63}"/>
              </a:ext>
            </a:extLst>
          </p:cNvPr>
          <p:cNvSpPr txBox="1"/>
          <p:nvPr/>
        </p:nvSpPr>
        <p:spPr>
          <a:xfrm>
            <a:off x="440029" y="5012917"/>
            <a:ext cx="5422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IQR -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Apresenta evolução, saindo de “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condição inadequada”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(1997, 2000 e 2004) para “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adequada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 em 2012, 2016 e 2019, não possuindo o melhor desempenho na última apuração (2019).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1772B60-3692-4039-80AF-3E6F8BE08849}"/>
              </a:ext>
            </a:extLst>
          </p:cNvPr>
          <p:cNvSpPr txBox="1"/>
          <p:nvPr/>
        </p:nvSpPr>
        <p:spPr>
          <a:xfrm>
            <a:off x="6766559" y="5030934"/>
            <a:ext cx="5152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IQC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 Permanece em “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condição adequada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 com declínio, de 9,71 (2008) para 7,9 (2019).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12771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32756E-BA9B-46FE-B37C-425752C1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15"/>
            <a:ext cx="12192000" cy="66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72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5BBAD0-6685-4701-964D-1C4FFE50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25" y="1294226"/>
            <a:ext cx="9359349" cy="548993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1376856-EF0A-480B-BE49-74EF5F7FC4FD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BFAEA01-A493-46DB-B6CB-D83B2FF3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C0EEAE7-0400-49D5-A5DF-76483B9544A7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707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651233-4199-4213-A430-90D3792E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91" y="1348149"/>
            <a:ext cx="9669580" cy="550221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B7F2BA8-988D-4C0C-A037-A7538C544922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FBA9BFA-1B11-44AC-BEE6-667F9C68E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C4260A4-0DBA-4592-A856-5536558E5096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927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9855F46-BE1D-4B34-B481-46BA9912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239" y="1457630"/>
            <a:ext cx="8993314" cy="530778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B39869C-C6D5-4FFC-B3DF-6C4948E4C97F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5A8ED41-C1D8-4F4A-9FB2-7FED72CBA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7F3737-B5F1-4E60-AE52-4A331F2C4855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05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2F1389F-65F3-49C3-BAF6-AEE0D1811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52" y="1327047"/>
            <a:ext cx="9178895" cy="546325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D47F3D8-5BF6-43C4-886A-C4548DA9B347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3AC0089-CF8C-48E8-BFC4-5085C2A71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8A037D-C8D3-4019-B8CA-FFD3C7B8813D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463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38B80C-7D0F-4E91-9F6A-1C1CFF9DC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61" y="1613933"/>
            <a:ext cx="8902289" cy="50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313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D3BEDB-573F-4F95-9ED4-5742A821A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95" y="1327047"/>
            <a:ext cx="9389010" cy="54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331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53C694-3825-47BE-BBBD-A3E42B9B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83" y="1457630"/>
            <a:ext cx="9210633" cy="52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248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F2FE18-7C12-4CCB-A9C6-7B4C6BD43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687" y="1355781"/>
            <a:ext cx="8776626" cy="53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40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2C7A5E-F3E6-4B53-B216-FCFAB97D6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83" y="1475405"/>
            <a:ext cx="9098880" cy="52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5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imagem mostra um cano de esgoto despejando um líquido escuro em um córrego.">
            <a:extLst>
              <a:ext uri="{FF2B5EF4-FFF2-40B4-BE49-F238E27FC236}">
                <a16:creationId xmlns:a16="http://schemas.microsoft.com/office/drawing/2014/main" id="{D89D51B6-5091-4E02-9897-A7C55E6C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6DEB983-3D7E-46B3-88C1-33CD8D794C9E}"/>
              </a:ext>
            </a:extLst>
          </p:cNvPr>
          <p:cNvSpPr/>
          <p:nvPr/>
        </p:nvSpPr>
        <p:spPr>
          <a:xfrm>
            <a:off x="0" y="2698490"/>
            <a:ext cx="12250907" cy="1461020"/>
          </a:xfrm>
          <a:prstGeom prst="rect">
            <a:avLst/>
          </a:prstGeom>
          <a:solidFill>
            <a:srgbClr val="945B38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INDICADOR DE ESGOTAMENTO SANITÁRIO </a:t>
            </a:r>
            <a:endParaRPr lang="pt-BR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99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</a:t>
            </a:r>
            <a:r>
              <a:rPr lang="pt-BR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(Levantamento Censitário das Unidades de Produção Agropecuária do Estado de São Paulo)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  <a:endParaRPr lang="pt-BR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F02AA4-D322-40BF-8EE3-73E1F6706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852" y="1424811"/>
            <a:ext cx="9015074" cy="530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4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loresta Tropical">
            <a:extLst>
              <a:ext uri="{FF2B5EF4-FFF2-40B4-BE49-F238E27FC236}">
                <a16:creationId xmlns:a16="http://schemas.microsoft.com/office/drawing/2014/main" id="{3CABF6D3-5D41-4480-B68A-6FBA7897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919006A-AC34-4522-8885-BFF7DF164A5C}"/>
              </a:ext>
            </a:extLst>
          </p:cNvPr>
          <p:cNvSpPr/>
          <p:nvPr/>
        </p:nvSpPr>
        <p:spPr>
          <a:xfrm>
            <a:off x="-16932" y="2695449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002DFF-25FB-4DFE-B962-A8DB50431F8B}"/>
              </a:ext>
            </a:extLst>
          </p:cNvPr>
          <p:cNvSpPr txBox="1"/>
          <p:nvPr/>
        </p:nvSpPr>
        <p:spPr>
          <a:xfrm>
            <a:off x="1783471" y="3132379"/>
            <a:ext cx="8601742" cy="589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DE VEGETAÇÃO NATIVA</a:t>
            </a: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556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5C7B32-46F8-4027-AB1C-5BEC8AC5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5" y="94957"/>
            <a:ext cx="12075069" cy="66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82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F92E27-DC6D-425B-A226-D8957208E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93"/>
            <a:ext cx="12192000" cy="6911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4342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09216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960121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2EDBFAC-058E-4687-BEE1-1C090E549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19228" r="31457" b="2518"/>
          <a:stretch/>
        </p:blipFill>
        <p:spPr bwMode="auto">
          <a:xfrm>
            <a:off x="126608" y="1348149"/>
            <a:ext cx="7821637" cy="53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A02610-F313-4D92-BFBE-A54A4D881A49}"/>
              </a:ext>
            </a:extLst>
          </p:cNvPr>
          <p:cNvSpPr txBox="1"/>
          <p:nvPr/>
        </p:nvSpPr>
        <p:spPr>
          <a:xfrm>
            <a:off x="8674196" y="1849215"/>
            <a:ext cx="26587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UGRHI 19 - se enquadra no índice de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10 % - 15 %,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classificado na cor laranja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o Explicativo: Linha Dobrada 11">
            <a:extLst>
              <a:ext uri="{FF2B5EF4-FFF2-40B4-BE49-F238E27FC236}">
                <a16:creationId xmlns:a16="http://schemas.microsoft.com/office/drawing/2014/main" id="{FB457AEF-1238-421D-BB83-2673648F4485}"/>
              </a:ext>
            </a:extLst>
          </p:cNvPr>
          <p:cNvSpPr/>
          <p:nvPr/>
        </p:nvSpPr>
        <p:spPr>
          <a:xfrm>
            <a:off x="8581291" y="1717390"/>
            <a:ext cx="2844604" cy="1894866"/>
          </a:xfrm>
          <a:prstGeom prst="borderCallout2">
            <a:avLst>
              <a:gd name="adj1" fmla="val 60853"/>
              <a:gd name="adj2" fmla="val -181689"/>
              <a:gd name="adj3" fmla="val -6805"/>
              <a:gd name="adj4" fmla="val -144591"/>
              <a:gd name="adj5" fmla="val 50281"/>
              <a:gd name="adj6" fmla="val -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52885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37AD868-0143-4188-97CF-7375B5506962}"/>
              </a:ext>
            </a:extLst>
          </p:cNvPr>
          <p:cNvSpPr/>
          <p:nvPr/>
        </p:nvSpPr>
        <p:spPr>
          <a:xfrm>
            <a:off x="2016984" y="3467106"/>
            <a:ext cx="8638672" cy="872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Superfície de abrangência</a:t>
            </a: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0AEEC31-6B43-4ADB-A915-13DF4FB14061}"/>
              </a:ext>
            </a:extLst>
          </p:cNvPr>
          <p:cNvSpPr/>
          <p:nvPr/>
        </p:nvSpPr>
        <p:spPr>
          <a:xfrm>
            <a:off x="2016984" y="5653320"/>
            <a:ext cx="8638672" cy="872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Percentual de Cobertura Vegetal Nativa</a:t>
            </a: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D202590-6919-4318-AD86-68413A8187D5}"/>
              </a:ext>
            </a:extLst>
          </p:cNvPr>
          <p:cNvSpPr/>
          <p:nvPr/>
        </p:nvSpPr>
        <p:spPr>
          <a:xfrm>
            <a:off x="2016984" y="4560213"/>
            <a:ext cx="8638672" cy="8720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Cobertura Vegetal Nativa</a:t>
            </a:r>
            <a:endParaRPr lang="pt-BR" sz="20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F9F37E8-2748-4E20-9DB2-5B3ABE037368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E25DE51-D606-4317-B6B2-4DF4A3115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0"/>
            <a:ext cx="1062262" cy="1268011"/>
          </a:xfrm>
          <a:prstGeom prst="rect">
            <a:avLst/>
          </a:prstGeom>
          <a:noFill/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50AE400-D995-4F0A-BED8-B5AEA82C7EA0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12340CA-AF0D-47EF-8A89-F60828C22B79}"/>
              </a:ext>
            </a:extLst>
          </p:cNvPr>
          <p:cNvSpPr txBox="1"/>
          <p:nvPr/>
        </p:nvSpPr>
        <p:spPr>
          <a:xfrm>
            <a:off x="1202862" y="1808507"/>
            <a:ext cx="9695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24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Inventários Florestais do Estado de São Paulo - </a:t>
            </a:r>
            <a:r>
              <a:rPr lang="pt-BR" sz="24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Instituto Florestal</a:t>
            </a:r>
            <a:endParaRPr lang="pt-BR" sz="2400" dirty="0">
              <a:latin typeface="Arial Black" panose="020B0A040201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ADA2506-F159-4255-8D37-8AB92F535E5B}"/>
              </a:ext>
            </a:extLst>
          </p:cNvPr>
          <p:cNvSpPr txBox="1"/>
          <p:nvPr/>
        </p:nvSpPr>
        <p:spPr>
          <a:xfrm>
            <a:off x="2016984" y="2770529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nos de 2005, 2009 e 2020.</a:t>
            </a:r>
            <a:endParaRPr lang="pt-BR" sz="2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E8CEDF0-C3B3-46C8-AA5D-F642C17119B8}"/>
              </a:ext>
            </a:extLst>
          </p:cNvPr>
          <p:cNvSpPr txBox="1"/>
          <p:nvPr/>
        </p:nvSpPr>
        <p:spPr>
          <a:xfrm rot="16200000">
            <a:off x="147908" y="4656278"/>
            <a:ext cx="3153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</a:rPr>
              <a:t>INDICADORES</a:t>
            </a:r>
            <a:r>
              <a:rPr lang="pt-BR" sz="3200" b="1" i="0" u="none" strike="noStrike" baseline="0" dirty="0">
                <a:latin typeface="Arial" panose="020B0604020202020204" pitchFamily="34" charset="0"/>
              </a:rPr>
              <a:t>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498827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F8F24B98-BBF0-49FA-834E-6FD95B85536C}"/>
              </a:ext>
            </a:extLst>
          </p:cNvPr>
          <p:cNvSpPr/>
          <p:nvPr/>
        </p:nvSpPr>
        <p:spPr>
          <a:xfrm>
            <a:off x="1252024" y="1371228"/>
            <a:ext cx="9896794" cy="41155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146CDD-6C8F-4A01-9F47-F3D5831A385F}"/>
              </a:ext>
            </a:extLst>
          </p:cNvPr>
          <p:cNvSpPr txBox="1"/>
          <p:nvPr/>
        </p:nvSpPr>
        <p:spPr>
          <a:xfrm>
            <a:off x="4503157" y="1165467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94A3F1-26E2-4C40-9669-D2564D7776C2}"/>
              </a:ext>
            </a:extLst>
          </p:cNvPr>
          <p:cNvSpPr txBox="1"/>
          <p:nvPr/>
        </p:nvSpPr>
        <p:spPr>
          <a:xfrm>
            <a:off x="1553975" y="1686336"/>
            <a:ext cx="4006515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MAGDA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09DBCC6-7A30-42F3-8627-4F081583862E}"/>
              </a:ext>
            </a:extLst>
          </p:cNvPr>
          <p:cNvSpPr txBox="1"/>
          <p:nvPr/>
        </p:nvSpPr>
        <p:spPr>
          <a:xfrm>
            <a:off x="2221628" y="5840436"/>
            <a:ext cx="8081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evolução no percentual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cobertura vegetal nativa, com área abrangente de 2.744ha em 2005 e 5.782ha em 2020.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 Explicativo: Linha Dobrada 19">
            <a:extLst>
              <a:ext uri="{FF2B5EF4-FFF2-40B4-BE49-F238E27FC236}">
                <a16:creationId xmlns:a16="http://schemas.microsoft.com/office/drawing/2014/main" id="{0A113878-0B2A-464D-99A9-2518643A3F0F}"/>
              </a:ext>
            </a:extLst>
          </p:cNvPr>
          <p:cNvSpPr/>
          <p:nvPr/>
        </p:nvSpPr>
        <p:spPr>
          <a:xfrm>
            <a:off x="1888588" y="5710565"/>
            <a:ext cx="8623666" cy="951176"/>
          </a:xfrm>
          <a:prstGeom prst="borderCallout2">
            <a:avLst>
              <a:gd name="adj1" fmla="val -43201"/>
              <a:gd name="adj2" fmla="val 59909"/>
              <a:gd name="adj3" fmla="val -7772"/>
              <a:gd name="adj4" fmla="val 53199"/>
              <a:gd name="adj5" fmla="val -1414"/>
              <a:gd name="adj6" fmla="val 4759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DF545E1-41DA-4A9C-825B-A40FBC3B12D5}"/>
              </a:ext>
            </a:extLst>
          </p:cNvPr>
          <p:cNvSpPr/>
          <p:nvPr/>
        </p:nvSpPr>
        <p:spPr>
          <a:xfrm>
            <a:off x="0" y="202063"/>
            <a:ext cx="12202549" cy="83951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6ED0BF-C7DB-4EF7-B86E-B1D8DEF2E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47377"/>
            <a:ext cx="749106" cy="894200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EBB8293-F0AA-4D2A-A883-34A687D4DBBD}"/>
              </a:ext>
            </a:extLst>
          </p:cNvPr>
          <p:cNvSpPr txBox="1"/>
          <p:nvPr/>
        </p:nvSpPr>
        <p:spPr>
          <a:xfrm>
            <a:off x="2131259" y="404401"/>
            <a:ext cx="9389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ÍNDICE DE COBERTURA DE VEGETAÇÃO NATIVA  UGRHI 19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57B218-27E0-424F-A8A4-D60B4C58A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9"/>
          <a:stretch/>
        </p:blipFill>
        <p:spPr>
          <a:xfrm>
            <a:off x="2131259" y="2211630"/>
            <a:ext cx="8317299" cy="3125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5333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64918F7-579F-464F-B8C9-D597304D9C9A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917CCA-741F-4DD9-A087-37F04DA1D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0"/>
            <a:ext cx="1062262" cy="1268011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5A21BCC-D2C2-4581-B3DF-6B432A5821FE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167098-A2CE-4D72-96B3-2109FF03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23" y="1579554"/>
            <a:ext cx="8873154" cy="51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170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52FB1CD-C8D5-430F-A35B-4279B39F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3344" cy="69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98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3C498D8-C8F7-48BC-A030-366B745B8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0"/>
            <a:ext cx="11844997" cy="68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2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145419"/>
            <a:ext cx="12202549" cy="1059543"/>
          </a:xfrm>
          <a:prstGeom prst="rect">
            <a:avLst/>
          </a:prstGeom>
          <a:solidFill>
            <a:srgbClr val="945B38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FC90F87-F790-43FC-A681-B3099FA9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70" y="145419"/>
            <a:ext cx="990734" cy="1059543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BC7D52B-F9CF-4D9A-9C11-7F63C1032297}"/>
              </a:ext>
            </a:extLst>
          </p:cNvPr>
          <p:cNvSpPr txBox="1"/>
          <p:nvPr/>
        </p:nvSpPr>
        <p:spPr>
          <a:xfrm>
            <a:off x="1217508" y="259691"/>
            <a:ext cx="10580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ICTEM - INDICADOR DE COLETA E TRATABILIDADE DE ESGOTOS DA POPULAÇÃO URBANA DE MUNICÍPIO</a:t>
            </a:r>
            <a:endParaRPr lang="pt-BR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48FAAC-93CC-47A2-8951-23826F6F0807}"/>
              </a:ext>
            </a:extLst>
          </p:cNvPr>
          <p:cNvSpPr txBox="1"/>
          <p:nvPr/>
        </p:nvSpPr>
        <p:spPr>
          <a:xfrm>
            <a:off x="8152754" y="2262291"/>
            <a:ext cx="31271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Constituído por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cinco elementos, que representam as condições a serem avaliadas no Sistema Público de Tratamento de Esgotos </a:t>
            </a:r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3AE8836-3461-48AF-9BCE-99E305D34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08" y="2046033"/>
            <a:ext cx="6461760" cy="4200144"/>
          </a:xfrm>
          <a:prstGeom prst="rect">
            <a:avLst/>
          </a:prstGeom>
        </p:spPr>
      </p:pic>
      <p:sp>
        <p:nvSpPr>
          <p:cNvPr id="12" name="Texto Explicativo: Linha Dobrada 11">
            <a:extLst>
              <a:ext uri="{FF2B5EF4-FFF2-40B4-BE49-F238E27FC236}">
                <a16:creationId xmlns:a16="http://schemas.microsoft.com/office/drawing/2014/main" id="{0BF566D0-F85D-4C7B-9D07-C4D67444F4C2}"/>
              </a:ext>
            </a:extLst>
          </p:cNvPr>
          <p:cNvSpPr/>
          <p:nvPr/>
        </p:nvSpPr>
        <p:spPr>
          <a:xfrm>
            <a:off x="8009733" y="2132804"/>
            <a:ext cx="3413233" cy="2013301"/>
          </a:xfrm>
          <a:prstGeom prst="borderCallout2">
            <a:avLst>
              <a:gd name="adj1" fmla="val 100032"/>
              <a:gd name="adj2" fmla="val 51701"/>
              <a:gd name="adj3" fmla="val 124689"/>
              <a:gd name="adj4" fmla="val -23792"/>
              <a:gd name="adj5" fmla="val 125149"/>
              <a:gd name="adj6" fmla="val -370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79242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0"/>
            <a:ext cx="1062262" cy="1268011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BA1FA42-5156-4DC3-8A5B-FA389B24C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"/>
          <a:stretch/>
        </p:blipFill>
        <p:spPr>
          <a:xfrm>
            <a:off x="4667893" y="2026433"/>
            <a:ext cx="7216727" cy="439043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D8278D0-E1B3-45B2-8CFC-25420067A382}"/>
              </a:ext>
            </a:extLst>
          </p:cNvPr>
          <p:cNvSpPr txBox="1"/>
          <p:nvPr/>
        </p:nvSpPr>
        <p:spPr>
          <a:xfrm>
            <a:off x="6410179" y="1660415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C4F5A58-E720-41E0-A3B4-8DE6A2A82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1" t="11049" r="21715" b="10429"/>
          <a:stretch/>
        </p:blipFill>
        <p:spPr>
          <a:xfrm>
            <a:off x="263714" y="3357676"/>
            <a:ext cx="4358391" cy="305918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3BC4E6B-22AE-4139-9D56-D9F685FE0033}"/>
              </a:ext>
            </a:extLst>
          </p:cNvPr>
          <p:cNvSpPr txBox="1"/>
          <p:nvPr/>
        </p:nvSpPr>
        <p:spPr>
          <a:xfrm>
            <a:off x="98474" y="2711345"/>
            <a:ext cx="4688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Classificação por cor do percentual de cobertura de vegetação nativa.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06527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8" y="202063"/>
            <a:ext cx="1062262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B78A39A-4D84-4DB9-AC82-55DB15EA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695" y="1734298"/>
            <a:ext cx="7971887" cy="282442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08A6D5-DD47-4EB3-8093-EA213FB4A81E}"/>
              </a:ext>
            </a:extLst>
          </p:cNvPr>
          <p:cNvSpPr txBox="1"/>
          <p:nvPr/>
        </p:nvSpPr>
        <p:spPr>
          <a:xfrm>
            <a:off x="7563434" y="5206166"/>
            <a:ext cx="3458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ano de 2005,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100% dos municípios apresentavam o pior enquadramento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 classificação.</a:t>
            </a:r>
            <a:endParaRPr lang="pt-BR" dirty="0"/>
          </a:p>
        </p:txBody>
      </p:sp>
      <p:sp>
        <p:nvSpPr>
          <p:cNvPr id="16" name="Texto Explicativo: Linha Dobrada 15">
            <a:extLst>
              <a:ext uri="{FF2B5EF4-FFF2-40B4-BE49-F238E27FC236}">
                <a16:creationId xmlns:a16="http://schemas.microsoft.com/office/drawing/2014/main" id="{62E25B74-8AA6-4F0E-8EAB-EA042AA30DB3}"/>
              </a:ext>
            </a:extLst>
          </p:cNvPr>
          <p:cNvSpPr/>
          <p:nvPr/>
        </p:nvSpPr>
        <p:spPr>
          <a:xfrm>
            <a:off x="7500130" y="5117586"/>
            <a:ext cx="3585211" cy="1377491"/>
          </a:xfrm>
          <a:prstGeom prst="borderCallout2">
            <a:avLst>
              <a:gd name="adj1" fmla="val -53612"/>
              <a:gd name="adj2" fmla="val -89053"/>
              <a:gd name="adj3" fmla="val 33284"/>
              <a:gd name="adj4" fmla="val -55080"/>
              <a:gd name="adj5" fmla="val 50281"/>
              <a:gd name="adj6" fmla="val -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37364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8" y="202063"/>
            <a:ext cx="1062262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08A6D5-DD47-4EB3-8093-EA213FB4A81E}"/>
              </a:ext>
            </a:extLst>
          </p:cNvPr>
          <p:cNvSpPr txBox="1"/>
          <p:nvPr/>
        </p:nvSpPr>
        <p:spPr>
          <a:xfrm>
            <a:off x="7563434" y="5206166"/>
            <a:ext cx="3458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ano de 2009,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88% dos municípios apresentavam o pior enquadramento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 classificação.</a:t>
            </a: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83517D9-51E8-4380-A7EC-699859AD7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15" y="1793168"/>
            <a:ext cx="8560916" cy="2919509"/>
          </a:xfrm>
          <a:prstGeom prst="rect">
            <a:avLst/>
          </a:prstGeom>
        </p:spPr>
      </p:pic>
      <p:sp>
        <p:nvSpPr>
          <p:cNvPr id="13" name="Texto Explicativo: Linha Dobrada 12">
            <a:extLst>
              <a:ext uri="{FF2B5EF4-FFF2-40B4-BE49-F238E27FC236}">
                <a16:creationId xmlns:a16="http://schemas.microsoft.com/office/drawing/2014/main" id="{907B0DE8-0841-43FF-9659-A593EA9DEF38}"/>
              </a:ext>
            </a:extLst>
          </p:cNvPr>
          <p:cNvSpPr/>
          <p:nvPr/>
        </p:nvSpPr>
        <p:spPr>
          <a:xfrm>
            <a:off x="7500130" y="5117586"/>
            <a:ext cx="3585211" cy="1377491"/>
          </a:xfrm>
          <a:prstGeom prst="borderCallout2">
            <a:avLst>
              <a:gd name="adj1" fmla="val -36251"/>
              <a:gd name="adj2" fmla="val -85522"/>
              <a:gd name="adj3" fmla="val 33284"/>
              <a:gd name="adj4" fmla="val -55080"/>
              <a:gd name="adj5" fmla="val 50281"/>
              <a:gd name="adj6" fmla="val -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35534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8" y="202063"/>
            <a:ext cx="1062262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08A6D5-DD47-4EB3-8093-EA213FB4A81E}"/>
              </a:ext>
            </a:extLst>
          </p:cNvPr>
          <p:cNvSpPr txBox="1"/>
          <p:nvPr/>
        </p:nvSpPr>
        <p:spPr>
          <a:xfrm>
            <a:off x="7563434" y="5206166"/>
            <a:ext cx="3458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ano de 2020, </a:t>
            </a:r>
            <a:r>
              <a:rPr lang="pt-BR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31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% dos municípios apresentavam o pior enquadramento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 classificação.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8C47423-4282-42A9-9410-7121C6297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695" y="1827573"/>
            <a:ext cx="7400046" cy="3082142"/>
          </a:xfrm>
          <a:prstGeom prst="rect">
            <a:avLst/>
          </a:prstGeom>
        </p:spPr>
      </p:pic>
      <p:sp>
        <p:nvSpPr>
          <p:cNvPr id="15" name="Texto Explicativo: Linha Dobrada 14">
            <a:extLst>
              <a:ext uri="{FF2B5EF4-FFF2-40B4-BE49-F238E27FC236}">
                <a16:creationId xmlns:a16="http://schemas.microsoft.com/office/drawing/2014/main" id="{8E5A9CD3-630C-40BE-84DE-470D775C606B}"/>
              </a:ext>
            </a:extLst>
          </p:cNvPr>
          <p:cNvSpPr/>
          <p:nvPr/>
        </p:nvSpPr>
        <p:spPr>
          <a:xfrm>
            <a:off x="7500130" y="5117586"/>
            <a:ext cx="3585211" cy="1377491"/>
          </a:xfrm>
          <a:prstGeom prst="borderCallout2">
            <a:avLst>
              <a:gd name="adj1" fmla="val -23996"/>
              <a:gd name="adj2" fmla="val -96509"/>
              <a:gd name="adj3" fmla="val 33284"/>
              <a:gd name="adj4" fmla="val -55080"/>
              <a:gd name="adj5" fmla="val 50281"/>
              <a:gd name="adj6" fmla="val -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36225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8" y="202063"/>
            <a:ext cx="1062262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01E85F7-465D-4BF0-A45F-8FE0E3A9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3" y="1691226"/>
            <a:ext cx="11254473" cy="46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639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8" y="202063"/>
            <a:ext cx="1062262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476119-4E78-4BC9-AFCA-04E447F82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8" y="1752481"/>
            <a:ext cx="11334183" cy="466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565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E8992CD-DC4A-4CB7-ABB3-0F9FCC689CAD}"/>
              </a:ext>
            </a:extLst>
          </p:cNvPr>
          <p:cNvSpPr/>
          <p:nvPr/>
        </p:nvSpPr>
        <p:spPr>
          <a:xfrm>
            <a:off x="0" y="202063"/>
            <a:ext cx="12202549" cy="114608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DCC23C-C44A-48EF-8FEB-394376B7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8" y="202063"/>
            <a:ext cx="1062262" cy="1146086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2222695" y="332646"/>
            <a:ext cx="938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INVENTÁRIO DO ÍNDICE DE COBERTURA DE VEGETAÇÃO NATIVA  UGRHI 19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5EFD79-F571-4405-B765-7933AB51D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85" y="1841652"/>
            <a:ext cx="11053190" cy="45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96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loresta Tropical">
            <a:extLst>
              <a:ext uri="{FF2B5EF4-FFF2-40B4-BE49-F238E27FC236}">
                <a16:creationId xmlns:a16="http://schemas.microsoft.com/office/drawing/2014/main" id="{3CABF6D3-5D41-4480-B68A-6FBA7897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16" y="0"/>
            <a:ext cx="7109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 Solo – Conexão Escola SME">
            <a:extLst>
              <a:ext uri="{FF2B5EF4-FFF2-40B4-BE49-F238E27FC236}">
                <a16:creationId xmlns:a16="http://schemas.microsoft.com/office/drawing/2014/main" id="{28F84A3D-680A-472F-9A4A-62BC9B39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605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919006A-AC34-4522-8885-BFF7DF164A5C}"/>
              </a:ext>
            </a:extLst>
          </p:cNvPr>
          <p:cNvSpPr/>
          <p:nvPr/>
        </p:nvSpPr>
        <p:spPr>
          <a:xfrm>
            <a:off x="-16932" y="2695449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002DFF-25FB-4DFE-B962-A8DB50431F8B}"/>
              </a:ext>
            </a:extLst>
          </p:cNvPr>
          <p:cNvSpPr txBox="1"/>
          <p:nvPr/>
        </p:nvSpPr>
        <p:spPr>
          <a:xfrm>
            <a:off x="1783471" y="3381593"/>
            <a:ext cx="860174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</a:t>
            </a:r>
            <a:r>
              <a:rPr lang="pt-B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Suscetíveis a Erosão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BCF7B0B-D41D-47E2-8BD6-817A7889B2BC}"/>
              </a:ext>
            </a:extLst>
          </p:cNvPr>
          <p:cNvSpPr txBox="1"/>
          <p:nvPr/>
        </p:nvSpPr>
        <p:spPr>
          <a:xfrm>
            <a:off x="2982878" y="2834674"/>
            <a:ext cx="610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VULNERABILIDADE DO SOLO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47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7763EFF-A1C7-414B-81BB-79D475F6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18" y="1292634"/>
            <a:ext cx="11847759" cy="547799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-5276" y="0"/>
            <a:ext cx="12202549" cy="11916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2054AEE-D0D6-4F97-87CC-A1F833C96A02}"/>
              </a:ext>
            </a:extLst>
          </p:cNvPr>
          <p:cNvSpPr txBox="1"/>
          <p:nvPr/>
        </p:nvSpPr>
        <p:spPr>
          <a:xfrm>
            <a:off x="0" y="241907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DISTRIBUIÇÃO POR MUNICÍPIO, DOS PROCESSOS EROSIVOS LINEARES,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URBANOS E RURAIS, DENTRO DOS LIMITES DA UGRHI-19 </a:t>
            </a:r>
          </a:p>
        </p:txBody>
      </p:sp>
    </p:spTree>
    <p:extLst>
      <p:ext uri="{BB962C8B-B14F-4D97-AF65-F5344CB8AC3E}">
        <p14:creationId xmlns:p14="http://schemas.microsoft.com/office/powerpoint/2010/main" val="16232060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BE002737-5A9D-4E7F-A2E8-A7799FA93A9F}"/>
              </a:ext>
            </a:extLst>
          </p:cNvPr>
          <p:cNvSpPr txBox="1"/>
          <p:nvPr/>
        </p:nvSpPr>
        <p:spPr>
          <a:xfrm>
            <a:off x="1748060" y="487391"/>
            <a:ext cx="10443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ÁREAS SUSCETÍVEIS EROSÃO 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222B97-D474-410A-AA64-848F60D7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14" y="718913"/>
            <a:ext cx="11016572" cy="56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2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EFC90F87-F790-43FC-A681-B3099FA9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70" y="145419"/>
            <a:ext cx="990734" cy="1059543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BC7D52B-F9CF-4D9A-9C11-7F63C1032297}"/>
              </a:ext>
            </a:extLst>
          </p:cNvPr>
          <p:cNvSpPr txBox="1"/>
          <p:nvPr/>
        </p:nvSpPr>
        <p:spPr>
          <a:xfrm>
            <a:off x="1611404" y="444357"/>
            <a:ext cx="10580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IQR - ÍNDICE DE QUALIDADE DE ATERRO DE RESÍDUOS </a:t>
            </a:r>
            <a:endParaRPr lang="pt-BR" sz="28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E92791-5A39-4E47-8AA3-48861338BADB}"/>
              </a:ext>
            </a:extLst>
          </p:cNvPr>
          <p:cNvSpPr/>
          <p:nvPr/>
        </p:nvSpPr>
        <p:spPr>
          <a:xfrm>
            <a:off x="1116037" y="1721718"/>
            <a:ext cx="9896794" cy="3008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D355EA-2FE6-45DF-B5C8-318A9087966B}"/>
              </a:ext>
            </a:extLst>
          </p:cNvPr>
          <p:cNvSpPr txBox="1"/>
          <p:nvPr/>
        </p:nvSpPr>
        <p:spPr>
          <a:xfrm>
            <a:off x="4367169" y="1535708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F96546-1AB3-49F1-B761-71D5994DF723}"/>
              </a:ext>
            </a:extLst>
          </p:cNvPr>
          <p:cNvSpPr txBox="1"/>
          <p:nvPr/>
        </p:nvSpPr>
        <p:spPr>
          <a:xfrm>
            <a:off x="1461394" y="1978965"/>
            <a:ext cx="6098344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ANDRADINA/SP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98C60CA-3E6D-43EF-9397-874A5E5DAD63}"/>
              </a:ext>
            </a:extLst>
          </p:cNvPr>
          <p:cNvSpPr txBox="1"/>
          <p:nvPr/>
        </p:nvSpPr>
        <p:spPr>
          <a:xfrm>
            <a:off x="2913510" y="5250096"/>
            <a:ext cx="69616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ICTEM -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Evoluiu, alternando os enquadramentos de “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ruim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 para “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regular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 em 2012, com melhor desempenho nas últimas duas apurações (2016 - 2019). </a:t>
            </a:r>
            <a:endParaRPr lang="pt-BR" sz="20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CD3F662-AD4B-4D72-9527-DC5327263F00}"/>
              </a:ext>
            </a:extLst>
          </p:cNvPr>
          <p:cNvSpPr/>
          <p:nvPr/>
        </p:nvSpPr>
        <p:spPr>
          <a:xfrm>
            <a:off x="0" y="145419"/>
            <a:ext cx="12202549" cy="1059543"/>
          </a:xfrm>
          <a:prstGeom prst="rect">
            <a:avLst/>
          </a:prstGeom>
          <a:solidFill>
            <a:srgbClr val="945B38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B773B37E-4976-4966-B239-CE2C987B2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70" y="145419"/>
            <a:ext cx="990734" cy="1059543"/>
          </a:xfrm>
          <a:prstGeom prst="rect">
            <a:avLst/>
          </a:prstGeom>
          <a:noFill/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681CF9C-4B08-4053-A482-CB710D9A72D9}"/>
              </a:ext>
            </a:extLst>
          </p:cNvPr>
          <p:cNvSpPr txBox="1"/>
          <p:nvPr/>
        </p:nvSpPr>
        <p:spPr>
          <a:xfrm>
            <a:off x="1217508" y="259691"/>
            <a:ext cx="10580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ICTEM - INDICADOR DE COLETA E TRATABILIDADE DE ESGOTOS DA POPULAÇÃO URBANA DE MUNICÍPIO</a:t>
            </a:r>
            <a:endParaRPr lang="pt-BR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87F857E-B506-4796-B8FD-30EE895B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51" y="2537694"/>
            <a:ext cx="8920563" cy="1959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o Explicativo: Linha Dobrada 24">
            <a:extLst>
              <a:ext uri="{FF2B5EF4-FFF2-40B4-BE49-F238E27FC236}">
                <a16:creationId xmlns:a16="http://schemas.microsoft.com/office/drawing/2014/main" id="{1A7CA3FF-1CBA-4514-AA86-5CE86FB670AD}"/>
              </a:ext>
            </a:extLst>
          </p:cNvPr>
          <p:cNvSpPr/>
          <p:nvPr/>
        </p:nvSpPr>
        <p:spPr>
          <a:xfrm>
            <a:off x="2913510" y="5058718"/>
            <a:ext cx="6961658" cy="1367650"/>
          </a:xfrm>
          <a:prstGeom prst="borderCallout2">
            <a:avLst>
              <a:gd name="adj1" fmla="val -2041"/>
              <a:gd name="adj2" fmla="val 48857"/>
              <a:gd name="adj3" fmla="val -20267"/>
              <a:gd name="adj4" fmla="val 18822"/>
              <a:gd name="adj5" fmla="val -52015"/>
              <a:gd name="adj6" fmla="val 1869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46955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5BEEB8-0EDE-44C8-B620-BFD120323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32"/>
            <a:ext cx="12192000" cy="6869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048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42029A-51AB-4161-88CD-B237AAA3B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76"/>
            <a:ext cx="12191999" cy="691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8109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8C4E65-4623-43CD-AA5B-4F7FD0392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" y="0"/>
            <a:ext cx="12139199" cy="688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609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C499AEB-D9A8-4F1A-885A-F437B6A7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" y="0"/>
            <a:ext cx="1208736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0000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3816B2D-7FA9-46FC-8CDF-951818C2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274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15E88FD-3003-4906-B77F-35E33804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" y="0"/>
            <a:ext cx="12056012" cy="690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225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loresta Tropical">
            <a:extLst>
              <a:ext uri="{FF2B5EF4-FFF2-40B4-BE49-F238E27FC236}">
                <a16:creationId xmlns:a16="http://schemas.microsoft.com/office/drawing/2014/main" id="{3CABF6D3-5D41-4480-B68A-6FBA7897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16" y="0"/>
            <a:ext cx="7109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 Solo – Conexão Escola SME">
            <a:extLst>
              <a:ext uri="{FF2B5EF4-FFF2-40B4-BE49-F238E27FC236}">
                <a16:creationId xmlns:a16="http://schemas.microsoft.com/office/drawing/2014/main" id="{28F84A3D-680A-472F-9A4A-62BC9B39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605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919006A-AC34-4522-8885-BFF7DF164A5C}"/>
              </a:ext>
            </a:extLst>
          </p:cNvPr>
          <p:cNvSpPr/>
          <p:nvPr/>
        </p:nvSpPr>
        <p:spPr>
          <a:xfrm>
            <a:off x="-16932" y="2695449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002DFF-25FB-4DFE-B962-A8DB50431F8B}"/>
              </a:ext>
            </a:extLst>
          </p:cNvPr>
          <p:cNvSpPr txBox="1"/>
          <p:nvPr/>
        </p:nvSpPr>
        <p:spPr>
          <a:xfrm>
            <a:off x="1783471" y="3381593"/>
            <a:ext cx="860174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</a:t>
            </a:r>
            <a:r>
              <a:rPr lang="pt-B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Suscetíveis a Escorregamento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BCF7B0B-D41D-47E2-8BD6-817A7889B2BC}"/>
              </a:ext>
            </a:extLst>
          </p:cNvPr>
          <p:cNvSpPr txBox="1"/>
          <p:nvPr/>
        </p:nvSpPr>
        <p:spPr>
          <a:xfrm>
            <a:off x="2982878" y="2834674"/>
            <a:ext cx="610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VULNERABILIDADE DO SOLO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430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241907"/>
            <a:ext cx="12202549" cy="11916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2054AEE-D0D6-4F97-87CC-A1F833C96A02}"/>
              </a:ext>
            </a:extLst>
          </p:cNvPr>
          <p:cNvSpPr txBox="1"/>
          <p:nvPr/>
        </p:nvSpPr>
        <p:spPr>
          <a:xfrm>
            <a:off x="696347" y="41071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CLASSES DE PERIGO DE ESCORREGAMENTO</a:t>
            </a:r>
            <a:r>
              <a:rPr lang="pt-BR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D5F20E-EF13-41B0-8B98-01BE4A15869A}"/>
              </a:ext>
            </a:extLst>
          </p:cNvPr>
          <p:cNvSpPr txBox="1"/>
          <p:nvPr/>
        </p:nvSpPr>
        <p:spPr>
          <a:xfrm>
            <a:off x="4268193" y="2710135"/>
            <a:ext cx="7350552" cy="2959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P0 representa uma probabilidade nula a quase nula de ocorrência do processo;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P1: Muito Baixa;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P2: Baixa;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P3 Média;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P4: Alta;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P5: Probabilidade máxima de ocorrência - Classe Muito Alta.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7" y="241907"/>
            <a:ext cx="1083401" cy="1191699"/>
          </a:xfrm>
          <a:prstGeom prst="rect">
            <a:avLst/>
          </a:prstGeom>
          <a:noFill/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ACAA5B0-3913-4B17-B639-EC1E77208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20855" r="80179" b="38568"/>
          <a:stretch/>
        </p:blipFill>
        <p:spPr bwMode="auto">
          <a:xfrm>
            <a:off x="685797" y="1740985"/>
            <a:ext cx="3337563" cy="4897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492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99BB224-D180-4E92-9EF8-BB0A432C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3876" cy="69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7583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loresta Tropical">
            <a:extLst>
              <a:ext uri="{FF2B5EF4-FFF2-40B4-BE49-F238E27FC236}">
                <a16:creationId xmlns:a16="http://schemas.microsoft.com/office/drawing/2014/main" id="{3CABF6D3-5D41-4480-B68A-6FBA7897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16" y="0"/>
            <a:ext cx="7109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 Solo – Conexão Escola SME">
            <a:extLst>
              <a:ext uri="{FF2B5EF4-FFF2-40B4-BE49-F238E27FC236}">
                <a16:creationId xmlns:a16="http://schemas.microsoft.com/office/drawing/2014/main" id="{28F84A3D-680A-472F-9A4A-62BC9B39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605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919006A-AC34-4522-8885-BFF7DF164A5C}"/>
              </a:ext>
            </a:extLst>
          </p:cNvPr>
          <p:cNvSpPr/>
          <p:nvPr/>
        </p:nvSpPr>
        <p:spPr>
          <a:xfrm>
            <a:off x="-16932" y="2695449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002DFF-25FB-4DFE-B962-A8DB50431F8B}"/>
              </a:ext>
            </a:extLst>
          </p:cNvPr>
          <p:cNvSpPr txBox="1"/>
          <p:nvPr/>
        </p:nvSpPr>
        <p:spPr>
          <a:xfrm>
            <a:off x="1783471" y="3381593"/>
            <a:ext cx="860174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</a:t>
            </a:r>
            <a:r>
              <a:rPr lang="pt-B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Suscetíveis a Inundação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BCF7B0B-D41D-47E2-8BD6-817A7889B2BC}"/>
              </a:ext>
            </a:extLst>
          </p:cNvPr>
          <p:cNvSpPr txBox="1"/>
          <p:nvPr/>
        </p:nvSpPr>
        <p:spPr>
          <a:xfrm>
            <a:off x="2982878" y="2834674"/>
            <a:ext cx="610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VULNERABILIDADE DO SOLO</a:t>
            </a: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21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F8AC52-2FAD-4DA6-828D-3A6FA485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9"/>
          <a:stretch/>
        </p:blipFill>
        <p:spPr>
          <a:xfrm>
            <a:off x="261103" y="1787952"/>
            <a:ext cx="8263278" cy="507004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54189D-04DE-4C90-97BD-AC0EC2CE04B8}"/>
              </a:ext>
            </a:extLst>
          </p:cNvPr>
          <p:cNvSpPr txBox="1"/>
          <p:nvPr/>
        </p:nvSpPr>
        <p:spPr>
          <a:xfrm>
            <a:off x="8829719" y="2864498"/>
            <a:ext cx="29949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</a:rPr>
              <a:t>O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bserva-se uma grande discrepância dos resultados numéricos, o que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pode indicar que a dificuldade atual do município é maior no tocante dos resíduos sólidos.</a:t>
            </a:r>
            <a:endParaRPr lang="pt-BR" b="1" dirty="0">
              <a:highlight>
                <a:srgbClr val="FFFF00"/>
              </a:highlight>
            </a:endParaRPr>
          </a:p>
        </p:txBody>
      </p:sp>
      <p:sp>
        <p:nvSpPr>
          <p:cNvPr id="6" name="Texto Explicativo: Linha Dobrada 5">
            <a:extLst>
              <a:ext uri="{FF2B5EF4-FFF2-40B4-BE49-F238E27FC236}">
                <a16:creationId xmlns:a16="http://schemas.microsoft.com/office/drawing/2014/main" id="{001743B8-6235-4951-9E1D-CC59FC6B7AC7}"/>
              </a:ext>
            </a:extLst>
          </p:cNvPr>
          <p:cNvSpPr/>
          <p:nvPr/>
        </p:nvSpPr>
        <p:spPr>
          <a:xfrm>
            <a:off x="8723464" y="2691597"/>
            <a:ext cx="3207433" cy="2654126"/>
          </a:xfrm>
          <a:prstGeom prst="borderCallout2">
            <a:avLst>
              <a:gd name="adj1" fmla="val 54987"/>
              <a:gd name="adj2" fmla="val -266"/>
              <a:gd name="adj3" fmla="val 54820"/>
              <a:gd name="adj4" fmla="val -11880"/>
              <a:gd name="adj5" fmla="val 45863"/>
              <a:gd name="adj6" fmla="val -2077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AE5EB2C-7263-4ED8-825F-A94423D6C495}"/>
              </a:ext>
            </a:extLst>
          </p:cNvPr>
          <p:cNvSpPr/>
          <p:nvPr/>
        </p:nvSpPr>
        <p:spPr>
          <a:xfrm>
            <a:off x="0" y="261980"/>
            <a:ext cx="12202549" cy="10595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 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Resíduos Sólidos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pt-BR" sz="2400" b="1" dirty="0">
                <a:solidFill>
                  <a:srgbClr val="945B3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Esgotamento Sanitário</a:t>
            </a:r>
            <a:endParaRPr lang="pt-BR" sz="2400" dirty="0">
              <a:solidFill>
                <a:srgbClr val="945B3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2D8C625-8461-4FB3-9CFD-37AF8BA0A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69" y="261979"/>
            <a:ext cx="990734" cy="1059543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8671018-1519-4244-B694-2D46C9FB027F}"/>
              </a:ext>
            </a:extLst>
          </p:cNvPr>
          <p:cNvSpPr txBox="1"/>
          <p:nvPr/>
        </p:nvSpPr>
        <p:spPr>
          <a:xfrm>
            <a:off x="2456480" y="1449398"/>
            <a:ext cx="3207433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115195912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241907"/>
            <a:ext cx="12202549" cy="11916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2054AEE-D0D6-4F97-87CC-A1F833C96A02}"/>
              </a:ext>
            </a:extLst>
          </p:cNvPr>
          <p:cNvSpPr txBox="1"/>
          <p:nvPr/>
        </p:nvSpPr>
        <p:spPr>
          <a:xfrm>
            <a:off x="696347" y="41071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CLASSES DE PERIGO DE INUNDAÇÃO</a:t>
            </a:r>
            <a:r>
              <a:rPr lang="pt-BR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D5F20E-EF13-41B0-8B98-01BE4A15869A}"/>
              </a:ext>
            </a:extLst>
          </p:cNvPr>
          <p:cNvSpPr txBox="1"/>
          <p:nvPr/>
        </p:nvSpPr>
        <p:spPr>
          <a:xfrm>
            <a:off x="4268193" y="2710135"/>
            <a:ext cx="7350552" cy="2959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P0 representa uma probabilidade nula a quase nula de ocorrência do processo;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P1: Muito Baixa;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P2: Baixa;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P3 Média;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P4: Alta;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P5: Probabilidade máxima de ocorrência - Classe Muito Alta.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85797" y="241907"/>
            <a:ext cx="1083401" cy="1191699"/>
          </a:xfrm>
          <a:prstGeom prst="rect">
            <a:avLst/>
          </a:prstGeom>
          <a:noFill/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1050B324-EA68-454C-A3A9-073A0FDC1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21419" r="80313" b="37114"/>
          <a:stretch/>
        </p:blipFill>
        <p:spPr bwMode="auto">
          <a:xfrm>
            <a:off x="921241" y="1712974"/>
            <a:ext cx="2758156" cy="4519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30210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C745F6-BEFF-41B1-9120-D51133CFD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" y="0"/>
            <a:ext cx="12100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608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NICÍPIOS COM ÁREAS INUNDÁVEIS DA UGRHI">
            <a:extLst>
              <a:ext uri="{FF2B5EF4-FFF2-40B4-BE49-F238E27FC236}">
                <a16:creationId xmlns:a16="http://schemas.microsoft.com/office/drawing/2014/main" id="{8CDB005D-BBF1-4928-B4A7-4909B7681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r="31609"/>
          <a:stretch/>
        </p:blipFill>
        <p:spPr bwMode="auto">
          <a:xfrm>
            <a:off x="182881" y="0"/>
            <a:ext cx="7947734" cy="6858000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3F9150-79A5-41C6-B22D-DAAF1EBDED6C}"/>
              </a:ext>
            </a:extLst>
          </p:cNvPr>
          <p:cNvSpPr txBox="1"/>
          <p:nvPr/>
        </p:nvSpPr>
        <p:spPr>
          <a:xfrm>
            <a:off x="8633387" y="2351766"/>
            <a:ext cx="3123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48% (20 - municípios) da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UGRHI 19 possuem áreas inundáveis.</a:t>
            </a:r>
            <a:b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pt-BR" dirty="0"/>
          </a:p>
        </p:txBody>
      </p:sp>
      <p:sp>
        <p:nvSpPr>
          <p:cNvPr id="5" name="Texto Explicativo: Linha Dobrada 4">
            <a:extLst>
              <a:ext uri="{FF2B5EF4-FFF2-40B4-BE49-F238E27FC236}">
                <a16:creationId xmlns:a16="http://schemas.microsoft.com/office/drawing/2014/main" id="{6F89B6E4-4C0D-47CA-AF8E-2DBE2FBCA8AE}"/>
              </a:ext>
            </a:extLst>
          </p:cNvPr>
          <p:cNvSpPr/>
          <p:nvPr/>
        </p:nvSpPr>
        <p:spPr>
          <a:xfrm>
            <a:off x="8563561" y="2208627"/>
            <a:ext cx="3262681" cy="1097279"/>
          </a:xfrm>
          <a:prstGeom prst="borderCallout2">
            <a:avLst>
              <a:gd name="adj1" fmla="val 186165"/>
              <a:gd name="adj2" fmla="val -39987"/>
              <a:gd name="adj3" fmla="val 165242"/>
              <a:gd name="adj4" fmla="val -12078"/>
              <a:gd name="adj5" fmla="val 50281"/>
              <a:gd name="adj6" fmla="val -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48849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undos de investimento — Foto: Getty Images">
            <a:extLst>
              <a:ext uri="{FF2B5EF4-FFF2-40B4-BE49-F238E27FC236}">
                <a16:creationId xmlns:a16="http://schemas.microsoft.com/office/drawing/2014/main" id="{EA0C96A9-AB04-409B-9499-A5AEC32D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8"/>
            <a:ext cx="12186498" cy="68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1F2B70-ECBE-484A-8C48-823891367357}"/>
              </a:ext>
            </a:extLst>
          </p:cNvPr>
          <p:cNvSpPr/>
          <p:nvPr/>
        </p:nvSpPr>
        <p:spPr>
          <a:xfrm>
            <a:off x="-16932" y="2695449"/>
            <a:ext cx="12202549" cy="14671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5A4DF9-5D4B-45EB-BC54-81DF41E1FB6C}"/>
              </a:ext>
            </a:extLst>
          </p:cNvPr>
          <p:cNvSpPr txBox="1"/>
          <p:nvPr/>
        </p:nvSpPr>
        <p:spPr>
          <a:xfrm>
            <a:off x="1783471" y="3280224"/>
            <a:ext cx="8601742" cy="8563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Financeiros e Entrevista de Percepção (Agenda Ambiental Municipal)  </a:t>
            </a: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8F0D20-DE0A-454E-B552-401644CDC54D}"/>
              </a:ext>
            </a:extLst>
          </p:cNvPr>
          <p:cNvSpPr txBox="1"/>
          <p:nvPr/>
        </p:nvSpPr>
        <p:spPr>
          <a:xfrm>
            <a:off x="3031653" y="2695449"/>
            <a:ext cx="610537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IV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106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241907"/>
            <a:ext cx="12202549" cy="14602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43594" y="241906"/>
            <a:ext cx="1327577" cy="1460283"/>
          </a:xfrm>
          <a:prstGeom prst="rect">
            <a:avLst/>
          </a:prstGeom>
          <a:noFill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6B3DDA5-B520-4BB8-949A-C83723315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171" y="2670548"/>
            <a:ext cx="8502834" cy="2520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1670724" y="366096"/>
            <a:ext cx="104065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IV 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 e Entrevista de Percepção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(Agenda Ambiental Municipal)  </a:t>
            </a: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1126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D67779-CE5F-403D-9567-30C198EA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939" y="363418"/>
            <a:ext cx="3032759" cy="6131164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C378A58-8DD6-4F7D-9D19-781E238AC291}"/>
              </a:ext>
            </a:extLst>
          </p:cNvPr>
          <p:cNvSpPr/>
          <p:nvPr/>
        </p:nvSpPr>
        <p:spPr>
          <a:xfrm>
            <a:off x="269045" y="2322596"/>
            <a:ext cx="2574387" cy="19199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2F16A0-ECD7-4A47-9405-025347DC47A6}"/>
              </a:ext>
            </a:extLst>
          </p:cNvPr>
          <p:cNvSpPr txBox="1"/>
          <p:nvPr/>
        </p:nvSpPr>
        <p:spPr>
          <a:xfrm>
            <a:off x="269045" y="2534347"/>
            <a:ext cx="2727669" cy="185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LISTA DE EMPREENDIMENTOS FINANCIADOS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(1996-2020)</a:t>
            </a:r>
            <a:endParaRPr lang="pt-BR" sz="2400" dirty="0">
              <a:solidFill>
                <a:schemeClr val="bg1"/>
              </a:solidFill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1800" dirty="0"/>
          </a:p>
        </p:txBody>
      </p:sp>
      <p:sp>
        <p:nvSpPr>
          <p:cNvPr id="7" name="Chave Esquerda 6">
            <a:extLst>
              <a:ext uri="{FF2B5EF4-FFF2-40B4-BE49-F238E27FC236}">
                <a16:creationId xmlns:a16="http://schemas.microsoft.com/office/drawing/2014/main" id="{5DDA4ECC-261A-4C15-AF7E-FD818E2F7008}"/>
              </a:ext>
            </a:extLst>
          </p:cNvPr>
          <p:cNvSpPr/>
          <p:nvPr/>
        </p:nvSpPr>
        <p:spPr>
          <a:xfrm>
            <a:off x="2896769" y="1490587"/>
            <a:ext cx="1083213" cy="3642620"/>
          </a:xfrm>
          <a:prstGeom prst="leftBrace">
            <a:avLst>
              <a:gd name="adj1" fmla="val 8333"/>
              <a:gd name="adj2" fmla="val 4967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795BF3D-1448-4DBF-A3B3-70E1178498A7}"/>
              </a:ext>
            </a:extLst>
          </p:cNvPr>
          <p:cNvSpPr/>
          <p:nvPr/>
        </p:nvSpPr>
        <p:spPr>
          <a:xfrm>
            <a:off x="3907307" y="1886579"/>
            <a:ext cx="4304713" cy="8720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DIVIDIDO EM EIXOS TEMÁTICOS </a:t>
            </a:r>
            <a:endParaRPr lang="pt-B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7528A8D-5B14-4A9C-BEEC-724AFB7F498D}"/>
              </a:ext>
            </a:extLst>
          </p:cNvPr>
          <p:cNvSpPr/>
          <p:nvPr/>
        </p:nvSpPr>
        <p:spPr>
          <a:xfrm>
            <a:off x="3907306" y="2893048"/>
            <a:ext cx="4304713" cy="8720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QUADRIÊNIOS </a:t>
            </a:r>
            <a:endParaRPr lang="pt-B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BC78947-04FA-4F9C-9A24-A412F31E3F1E}"/>
              </a:ext>
            </a:extLst>
          </p:cNvPr>
          <p:cNvSpPr/>
          <p:nvPr/>
        </p:nvSpPr>
        <p:spPr>
          <a:xfrm>
            <a:off x="3907305" y="3949350"/>
            <a:ext cx="4304713" cy="8720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SITUAÇÃO DE EXECUÇÃO</a:t>
            </a:r>
            <a:endParaRPr lang="pt-BR" sz="20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41F222B2-3D7B-433C-9913-CAC5BFEDFE2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212020" y="2322596"/>
            <a:ext cx="678762" cy="0"/>
          </a:xfrm>
          <a:prstGeom prst="straightConnector1">
            <a:avLst/>
          </a:prstGeom>
          <a:ln w="1111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97960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241907"/>
            <a:ext cx="12202549" cy="14602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43594" y="241906"/>
            <a:ext cx="1327577" cy="1460283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1670724" y="366096"/>
            <a:ext cx="104065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IV 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 e Entrevista de Percepção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(Agenda Ambiental Municipal)  </a:t>
            </a: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C04DCB-438B-4DA8-B108-F2C231257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895" y="1702189"/>
            <a:ext cx="6264104" cy="51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0081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-47968"/>
            <a:ext cx="12202549" cy="114524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519" y="-47968"/>
            <a:ext cx="1105524" cy="1145248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1363909" y="138499"/>
            <a:ext cx="104065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BB4892-A337-49B3-960E-8FFAF9D9EB43}"/>
              </a:ext>
            </a:extLst>
          </p:cNvPr>
          <p:cNvSpPr txBox="1"/>
          <p:nvPr/>
        </p:nvSpPr>
        <p:spPr>
          <a:xfrm>
            <a:off x="2808235" y="507831"/>
            <a:ext cx="8019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MANEJO DE ÁGUAS PLUVIAIS E EROSÃO RURAL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9230BC1-4D9C-42DC-91D1-33D53D88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12" y="1097280"/>
            <a:ext cx="8975775" cy="57528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8189553-5963-4710-AE0C-21DFD2BB4873}"/>
              </a:ext>
            </a:extLst>
          </p:cNvPr>
          <p:cNvSpPr txBox="1"/>
          <p:nvPr/>
        </p:nvSpPr>
        <p:spPr>
          <a:xfrm rot="16200000">
            <a:off x="2056" y="3606543"/>
            <a:ext cx="304997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42186889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-47968"/>
            <a:ext cx="12202549" cy="114524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519" y="-47968"/>
            <a:ext cx="1105524" cy="1145248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1363909" y="138499"/>
            <a:ext cx="104065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BB4892-A337-49B3-960E-8FFAF9D9EB43}"/>
              </a:ext>
            </a:extLst>
          </p:cNvPr>
          <p:cNvSpPr txBox="1"/>
          <p:nvPr/>
        </p:nvSpPr>
        <p:spPr>
          <a:xfrm>
            <a:off x="2808235" y="507831"/>
            <a:ext cx="8019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MANEJO DE ÁGUAS PLUVIAIS E EROSÃO RURAL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2AFF4F-6FD0-49AF-84BB-1838DF89E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2" t="10471" r="1244"/>
          <a:stretch/>
        </p:blipFill>
        <p:spPr>
          <a:xfrm>
            <a:off x="-9278" y="2909457"/>
            <a:ext cx="6096000" cy="34407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B0AFB3B-1447-4650-95F0-84EB2C83C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" t="11572" r="2422"/>
          <a:stretch/>
        </p:blipFill>
        <p:spPr>
          <a:xfrm>
            <a:off x="6106549" y="2909457"/>
            <a:ext cx="6096000" cy="334913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6D71375-7832-46B3-B9EA-A7DE421C95DD}"/>
              </a:ext>
            </a:extLst>
          </p:cNvPr>
          <p:cNvSpPr txBox="1"/>
          <p:nvPr/>
        </p:nvSpPr>
        <p:spPr>
          <a:xfrm>
            <a:off x="6383344" y="636713"/>
            <a:ext cx="610402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C19750-8709-48E3-B61E-FE64CB3AE39B}"/>
              </a:ext>
            </a:extLst>
          </p:cNvPr>
          <p:cNvSpPr txBox="1"/>
          <p:nvPr/>
        </p:nvSpPr>
        <p:spPr>
          <a:xfrm>
            <a:off x="5592786" y="1591462"/>
            <a:ext cx="12435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/>
              <a:t>x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278FD3-1A77-4457-AD45-D5DE205A22E7}"/>
              </a:ext>
            </a:extLst>
          </p:cNvPr>
          <p:cNvSpPr txBox="1"/>
          <p:nvPr/>
        </p:nvSpPr>
        <p:spPr>
          <a:xfrm>
            <a:off x="5356963" y="2550840"/>
            <a:ext cx="14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  <a:endParaRPr lang="pt-BR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54DFD74-6138-4C66-8A57-F8AC66591C64}"/>
              </a:ext>
            </a:extLst>
          </p:cNvPr>
          <p:cNvSpPr txBox="1"/>
          <p:nvPr/>
        </p:nvSpPr>
        <p:spPr>
          <a:xfrm>
            <a:off x="53592" y="1867591"/>
            <a:ext cx="5763889" cy="9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QUANTIDADE DE PROJETOS FINANCIADOS </a:t>
            </a:r>
            <a:r>
              <a:rPr lang="pt-B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quadriênios, na temática dos </a:t>
            </a:r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Manejo de Águas Pluviais e Erosão Rural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D398C7-440D-4D1D-A48A-C32ED3CE0E8C}"/>
              </a:ext>
            </a:extLst>
          </p:cNvPr>
          <p:cNvSpPr txBox="1"/>
          <p:nvPr/>
        </p:nvSpPr>
        <p:spPr>
          <a:xfrm>
            <a:off x="5935393" y="1764115"/>
            <a:ext cx="5642318" cy="529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7537B78-C1C4-4437-89B9-43E6E7D6E059}"/>
              </a:ext>
            </a:extLst>
          </p:cNvPr>
          <p:cNvSpPr txBox="1"/>
          <p:nvPr/>
        </p:nvSpPr>
        <p:spPr>
          <a:xfrm>
            <a:off x="6274140" y="1843182"/>
            <a:ext cx="5864268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FINANCIADO</a:t>
            </a:r>
          </a:p>
          <a:p>
            <a:pPr algn="ctr"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quadriênios, na temática dos</a:t>
            </a:r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Manejo de Águas Pluviais e Erosão Rural.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65E734-FB1E-4BF2-BC66-880B5B65F221}"/>
              </a:ext>
            </a:extLst>
          </p:cNvPr>
          <p:cNvSpPr txBox="1"/>
          <p:nvPr/>
        </p:nvSpPr>
        <p:spPr>
          <a:xfrm>
            <a:off x="4292494" y="1131677"/>
            <a:ext cx="304997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74036578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-47968"/>
            <a:ext cx="12202549" cy="114524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519" y="-47968"/>
            <a:ext cx="1105524" cy="1145248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1363909" y="138499"/>
            <a:ext cx="104065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BB4892-A337-49B3-960E-8FFAF9D9EB43}"/>
              </a:ext>
            </a:extLst>
          </p:cNvPr>
          <p:cNvSpPr txBox="1"/>
          <p:nvPr/>
        </p:nvSpPr>
        <p:spPr>
          <a:xfrm>
            <a:off x="2808235" y="507831"/>
            <a:ext cx="801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RECOMPOSIÇÃO FLORESTAL/ PRESERVAÇÃO DE MANANCIAIS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36AA5B7-ADC8-4136-B1A8-E0A7AA19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57" y="1097280"/>
            <a:ext cx="9467634" cy="571723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26F2BA5-FB97-4F98-B2D5-855C23AE6628}"/>
              </a:ext>
            </a:extLst>
          </p:cNvPr>
          <p:cNvSpPr txBox="1"/>
          <p:nvPr/>
        </p:nvSpPr>
        <p:spPr>
          <a:xfrm rot="16200000">
            <a:off x="-164530" y="3786618"/>
            <a:ext cx="304997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123456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2535970-906C-4623-A64D-32325854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1400265"/>
            <a:ext cx="9270609" cy="477127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58B8B6D-1409-4CFA-8E5E-47FC61FBDCCA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F70E308-2424-4432-89D3-548CE91F008D}"/>
              </a:ext>
            </a:extLst>
          </p:cNvPr>
          <p:cNvSpPr/>
          <p:nvPr/>
        </p:nvSpPr>
        <p:spPr>
          <a:xfrm>
            <a:off x="-10549" y="172466"/>
            <a:ext cx="12202549" cy="9395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7A5AEBB-ABA4-47FB-86E4-66BF1F715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15634" y="125512"/>
            <a:ext cx="864526" cy="986461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6C28A6F-9AF4-41A9-AFFA-DDCEA5BB24DE}"/>
              </a:ext>
            </a:extLst>
          </p:cNvPr>
          <p:cNvSpPr txBox="1"/>
          <p:nvPr/>
        </p:nvSpPr>
        <p:spPr>
          <a:xfrm>
            <a:off x="1160411" y="213504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IQR, IQC E ICTEM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8043E0-D7F3-4BB2-9486-DF558CBB3C88}"/>
              </a:ext>
            </a:extLst>
          </p:cNvPr>
          <p:cNvSpPr txBox="1"/>
          <p:nvPr/>
        </p:nvSpPr>
        <p:spPr>
          <a:xfrm>
            <a:off x="4393459" y="6090498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5076530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254DFD74-6138-4C66-8A57-F8AC66591C64}"/>
              </a:ext>
            </a:extLst>
          </p:cNvPr>
          <p:cNvSpPr txBox="1"/>
          <p:nvPr/>
        </p:nvSpPr>
        <p:spPr>
          <a:xfrm>
            <a:off x="98057" y="2031962"/>
            <a:ext cx="5763889" cy="9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QUANTIDADE DE PROJETOS FINANCIADOS </a:t>
            </a:r>
            <a:r>
              <a:rPr lang="pt-B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quadriênios, na temática da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recomposição florestal/proteção de mananciais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D398C7-440D-4D1D-A48A-C32ED3CE0E8C}"/>
              </a:ext>
            </a:extLst>
          </p:cNvPr>
          <p:cNvSpPr txBox="1"/>
          <p:nvPr/>
        </p:nvSpPr>
        <p:spPr>
          <a:xfrm>
            <a:off x="5935393" y="1764115"/>
            <a:ext cx="5642318" cy="529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7537B78-C1C4-4437-89B9-43E6E7D6E059}"/>
              </a:ext>
            </a:extLst>
          </p:cNvPr>
          <p:cNvSpPr txBox="1"/>
          <p:nvPr/>
        </p:nvSpPr>
        <p:spPr>
          <a:xfrm>
            <a:off x="6327732" y="1863395"/>
            <a:ext cx="5864268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FINANCIADO</a:t>
            </a:r>
          </a:p>
          <a:p>
            <a:pPr algn="ctr">
              <a:spcAft>
                <a:spcPts val="800"/>
              </a:spcAft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quadriênios, na temática da</a:t>
            </a:r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recomposição florestal/proteção de mananciais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65E734-FB1E-4BF2-BC66-880B5B65F221}"/>
              </a:ext>
            </a:extLst>
          </p:cNvPr>
          <p:cNvSpPr txBox="1"/>
          <p:nvPr/>
        </p:nvSpPr>
        <p:spPr>
          <a:xfrm>
            <a:off x="4292494" y="1131677"/>
            <a:ext cx="304997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E0FA2C1-4AC1-486D-8B3B-495D02B3D2E0}"/>
              </a:ext>
            </a:extLst>
          </p:cNvPr>
          <p:cNvSpPr/>
          <p:nvPr/>
        </p:nvSpPr>
        <p:spPr>
          <a:xfrm>
            <a:off x="0" y="-47968"/>
            <a:ext cx="12202549" cy="114524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0E30C7-9595-40C8-9BB2-D1731CE25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519" y="-47968"/>
            <a:ext cx="1105524" cy="1145248"/>
          </a:xfrm>
          <a:prstGeom prst="rect">
            <a:avLst/>
          </a:prstGeom>
          <a:noFill/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80AC247-C57A-4F8E-A0B1-0E5669C3C9D4}"/>
              </a:ext>
            </a:extLst>
          </p:cNvPr>
          <p:cNvSpPr txBox="1"/>
          <p:nvPr/>
        </p:nvSpPr>
        <p:spPr>
          <a:xfrm>
            <a:off x="1363909" y="138499"/>
            <a:ext cx="104065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4527654-479A-4B88-9C93-CEEF6BE01B31}"/>
              </a:ext>
            </a:extLst>
          </p:cNvPr>
          <p:cNvSpPr txBox="1"/>
          <p:nvPr/>
        </p:nvSpPr>
        <p:spPr>
          <a:xfrm>
            <a:off x="2808235" y="507831"/>
            <a:ext cx="801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RECOMPOSIÇÃO FLORESTAL/ PRESERVAÇÃO DE MANANCIAIS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BDC776-CB03-4A59-A964-A98C8ACB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" t="2975"/>
          <a:stretch/>
        </p:blipFill>
        <p:spPr>
          <a:xfrm>
            <a:off x="41546" y="3079295"/>
            <a:ext cx="6147736" cy="34012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A698742-4712-4BEA-813F-EADF554AC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1" r="1034"/>
          <a:stretch/>
        </p:blipFill>
        <p:spPr>
          <a:xfrm>
            <a:off x="6050290" y="2966672"/>
            <a:ext cx="6147038" cy="3522452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AAD9782-A127-475F-94B8-7FAADFDB1F63}"/>
              </a:ext>
            </a:extLst>
          </p:cNvPr>
          <p:cNvSpPr txBox="1"/>
          <p:nvPr/>
        </p:nvSpPr>
        <p:spPr>
          <a:xfrm>
            <a:off x="5567521" y="1702708"/>
            <a:ext cx="12435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/>
              <a:t>x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2BAF0F8-F5B6-44DA-A13A-4815ECD55C86}"/>
              </a:ext>
            </a:extLst>
          </p:cNvPr>
          <p:cNvSpPr txBox="1"/>
          <p:nvPr/>
        </p:nvSpPr>
        <p:spPr>
          <a:xfrm>
            <a:off x="5370695" y="2688940"/>
            <a:ext cx="14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  <a:endParaRPr lang="pt-BR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0661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-47968"/>
            <a:ext cx="12202549" cy="668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519" y="-47968"/>
            <a:ext cx="645441" cy="668633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00D519-955D-4A7C-A5A2-065F4866A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68"/>
          <a:stretch/>
        </p:blipFill>
        <p:spPr>
          <a:xfrm>
            <a:off x="2538737" y="620664"/>
            <a:ext cx="7393054" cy="60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82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BC895101-A408-474D-853B-329CB2E0181E}"/>
              </a:ext>
            </a:extLst>
          </p:cNvPr>
          <p:cNvSpPr/>
          <p:nvPr/>
        </p:nvSpPr>
        <p:spPr>
          <a:xfrm>
            <a:off x="0" y="-47968"/>
            <a:ext cx="12202549" cy="668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ED3806-3C36-4D7F-8736-E2272854A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519" y="-47968"/>
            <a:ext cx="645441" cy="668633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DB0FC5-002E-4961-A8E6-D35361FB48CD}"/>
              </a:ext>
            </a:extLst>
          </p:cNvPr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FINANCEIROS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00F53D-51B8-4550-A9CD-4D8A148B1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1" b="1669"/>
          <a:stretch/>
        </p:blipFill>
        <p:spPr>
          <a:xfrm>
            <a:off x="1039257" y="620664"/>
            <a:ext cx="10113486" cy="612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96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95A50BE-18DC-4BFC-B168-730C75AA4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1691"/>
            <a:ext cx="12192000" cy="63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2395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9975A6A9-F350-4B3A-85C2-1AC625491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2667001" y="-2667001"/>
            <a:ext cx="6858000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69BEEEED-8D55-406E-BC92-06CE831F4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8"/>
          <a:stretch/>
        </p:blipFill>
        <p:spPr bwMode="auto">
          <a:xfrm>
            <a:off x="4002963" y="1079909"/>
            <a:ext cx="8160401" cy="43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1206ACE-59E2-48BB-8117-6E0B0776AB13}"/>
              </a:ext>
            </a:extLst>
          </p:cNvPr>
          <p:cNvSpPr/>
          <p:nvPr/>
        </p:nvSpPr>
        <p:spPr>
          <a:xfrm>
            <a:off x="7906061" y="614603"/>
            <a:ext cx="3640028" cy="29788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855F59C5-0D9D-4FDC-82FB-5C4EF208F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5395296" y="-5366659"/>
            <a:ext cx="1401411" cy="1213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F574156-9BCF-4736-A4E6-FC300DA56DEC}"/>
              </a:ext>
            </a:extLst>
          </p:cNvPr>
          <p:cNvSpPr txBox="1"/>
          <p:nvPr/>
        </p:nvSpPr>
        <p:spPr>
          <a:xfrm>
            <a:off x="928777" y="1946849"/>
            <a:ext cx="5669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Brush Script MT" panose="03060802040406070304" pitchFamily="66" charset="0"/>
              </a:rPr>
              <a:t>Obrigada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6FB13A4-2182-4503-B1E8-140EBDC67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93"/>
          <a:stretch/>
        </p:blipFill>
        <p:spPr bwMode="auto">
          <a:xfrm>
            <a:off x="8273142" y="962067"/>
            <a:ext cx="2433565" cy="2451105"/>
          </a:xfrm>
          <a:prstGeom prst="rect">
            <a:avLst/>
          </a:prstGeom>
          <a:noFill/>
        </p:spPr>
      </p:pic>
      <p:pic>
        <p:nvPicPr>
          <p:cNvPr id="33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4481AEEC-E8A1-4388-941F-65B181720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6492712" y="-749227"/>
            <a:ext cx="1401411" cy="38219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812732EA-7214-4EE1-85AA-BAE4D63C9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3110764" y="-664819"/>
            <a:ext cx="1401411" cy="38219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DA28718B-9AA9-4DFB-82A0-8872A75CF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1161323" y="-749228"/>
            <a:ext cx="1401411" cy="38219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16D141E8-26ED-4CA7-B9F5-2A6AFF041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9272351" y="3944297"/>
            <a:ext cx="2187377" cy="36400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8B040439-FFB7-489D-A0E9-24C10D24AEBF}"/>
              </a:ext>
            </a:extLst>
          </p:cNvPr>
          <p:cNvSpPr txBox="1"/>
          <p:nvPr/>
        </p:nvSpPr>
        <p:spPr>
          <a:xfrm>
            <a:off x="1735008" y="5596116"/>
            <a:ext cx="92565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BR" sz="2800" b="1" i="0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OIKOS ASSESSORIA EM PLANEJAMENTO AMBIENTAL</a:t>
            </a:r>
            <a:endParaRPr lang="pt-BR" sz="2800" b="1" i="0" dirty="0">
              <a:solidFill>
                <a:srgbClr val="273C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/>
            <a:r>
              <a:rPr lang="pt-BR" sz="2000" b="0" i="0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Rua Marcílio Dias, n. 1.109 - Bairro Paraíso- Cep 16050-190 - ARAÇATUBA-SP</a:t>
            </a:r>
            <a:r>
              <a:rPr lang="pt-BR" sz="1600" b="0" i="0" dirty="0">
                <a:solidFill>
                  <a:schemeClr val="tx2"/>
                </a:solidFill>
                <a:effectLst/>
                <a:latin typeface="Georgia" panose="02040502050405020303" pitchFamily="18" charset="0"/>
              </a:rPr>
              <a:t>.</a:t>
            </a:r>
            <a:endParaRPr lang="pt-BR" sz="1400" b="0" i="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0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50468637-1134-413F-B7B1-0BEE8A317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9913137" y="-63211"/>
            <a:ext cx="1401411" cy="1797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621BD201-6FB9-4B31-905E-11CE63743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7973912" y="-176524"/>
            <a:ext cx="1401411" cy="1797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2DBC5CC2-DFE0-4A71-A3AC-E2C262E33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10402298" y="747791"/>
            <a:ext cx="1634648" cy="20964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7F0EF2B0-714F-49C1-96C4-36A77A94A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6597027" y="639276"/>
            <a:ext cx="1401411" cy="2403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D8868F8F-B586-4B67-85EB-50F3F6CF5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2500293" y="3571167"/>
            <a:ext cx="1865628" cy="23926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Sustentabilidade - Instituto Brasileiro de Sustentabilidade - INBS">
            <a:extLst>
              <a:ext uri="{FF2B5EF4-FFF2-40B4-BE49-F238E27FC236}">
                <a16:creationId xmlns:a16="http://schemas.microsoft.com/office/drawing/2014/main" id="{81FC7F5D-28B1-44A6-AE9B-CE0907131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03"/>
          <a:stretch/>
        </p:blipFill>
        <p:spPr bwMode="auto">
          <a:xfrm rot="5400000">
            <a:off x="276113" y="4265953"/>
            <a:ext cx="1996818" cy="2560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6689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0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C2EDBE-1686-484B-8F6A-F4BF04B7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22" y="1934211"/>
            <a:ext cx="5022492" cy="29895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CC316D-C548-408D-BB41-E8445D6EB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" r="2587"/>
          <a:stretch/>
        </p:blipFill>
        <p:spPr>
          <a:xfrm>
            <a:off x="5207945" y="2138290"/>
            <a:ext cx="6717676" cy="423996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EA33C71-F491-495D-8BEF-662231533F33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3B9A053-9CDD-47AA-8DB6-42A468AAA684}"/>
              </a:ext>
            </a:extLst>
          </p:cNvPr>
          <p:cNvSpPr/>
          <p:nvPr/>
        </p:nvSpPr>
        <p:spPr>
          <a:xfrm>
            <a:off x="-10549" y="172466"/>
            <a:ext cx="12202549" cy="9395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E7FDD31-77A4-4106-80BC-383D0CF7A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15634" y="125512"/>
            <a:ext cx="864526" cy="986461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AF3F7FB-B24F-416E-B3FE-876C40BBDA47}"/>
              </a:ext>
            </a:extLst>
          </p:cNvPr>
          <p:cNvSpPr txBox="1"/>
          <p:nvPr/>
        </p:nvSpPr>
        <p:spPr>
          <a:xfrm>
            <a:off x="1160411" y="213504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IQR, IQC E ICTEM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4F4CC3-BB59-461B-BB18-4B509D66D34A}"/>
              </a:ext>
            </a:extLst>
          </p:cNvPr>
          <p:cNvSpPr txBox="1"/>
          <p:nvPr/>
        </p:nvSpPr>
        <p:spPr>
          <a:xfrm>
            <a:off x="6869519" y="1665042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339634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EAF4FC-C6F6-4CB9-8C49-8AA711185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144" y="1266092"/>
            <a:ext cx="8905711" cy="54733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546B80A-FDC6-4DB1-9641-D6C5B2C3D5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006A71B-5679-4812-AFA8-371B8A5A4CA8}"/>
              </a:ext>
            </a:extLst>
          </p:cNvPr>
          <p:cNvSpPr/>
          <p:nvPr/>
        </p:nvSpPr>
        <p:spPr>
          <a:xfrm>
            <a:off x="-10549" y="172466"/>
            <a:ext cx="12202549" cy="9395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2A8AF6-86CF-49FC-8F7F-255E33E7A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15634" y="125512"/>
            <a:ext cx="864526" cy="986461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A5F382-9554-4DAA-BD5F-CE7CCEF9A991}"/>
              </a:ext>
            </a:extLst>
          </p:cNvPr>
          <p:cNvSpPr txBox="1"/>
          <p:nvPr/>
        </p:nvSpPr>
        <p:spPr>
          <a:xfrm>
            <a:off x="1160411" y="213504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IQR, IQC E ICTEM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96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04556A-38EC-4E3B-88B1-F29541A0F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009" y="1165833"/>
            <a:ext cx="8350541" cy="55999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70A4BB-65D5-4647-B994-C08991BC6106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DA24668-3D49-4EEA-947E-BEF56BA4E3CA}"/>
              </a:ext>
            </a:extLst>
          </p:cNvPr>
          <p:cNvSpPr/>
          <p:nvPr/>
        </p:nvSpPr>
        <p:spPr>
          <a:xfrm>
            <a:off x="-10549" y="172466"/>
            <a:ext cx="12202549" cy="9395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786C06-3B54-4E1F-A6E9-B25B2D6F6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15634" y="125512"/>
            <a:ext cx="864526" cy="986461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AE101E-FF74-4E34-9263-19601D295F50}"/>
              </a:ext>
            </a:extLst>
          </p:cNvPr>
          <p:cNvSpPr txBox="1"/>
          <p:nvPr/>
        </p:nvSpPr>
        <p:spPr>
          <a:xfrm>
            <a:off x="1160411" y="213504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IQR, IQC E ICTEM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13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86544BA-286E-4BD2-97CA-92B1210C5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25" y="1221567"/>
            <a:ext cx="8616423" cy="56364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EDE95D-605D-4505-A583-A706ADBA215E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5504CF5-85DC-4823-B749-8E6BFCAEB004}"/>
              </a:ext>
            </a:extLst>
          </p:cNvPr>
          <p:cNvSpPr/>
          <p:nvPr/>
        </p:nvSpPr>
        <p:spPr>
          <a:xfrm>
            <a:off x="-10549" y="172466"/>
            <a:ext cx="12202549" cy="9395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DB70BE-C8F3-4D79-9C79-2420180E2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15634" y="125512"/>
            <a:ext cx="864526" cy="986461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BDD8970-0016-4C9E-A820-FD763A93FE9B}"/>
              </a:ext>
            </a:extLst>
          </p:cNvPr>
          <p:cNvSpPr txBox="1"/>
          <p:nvPr/>
        </p:nvSpPr>
        <p:spPr>
          <a:xfrm>
            <a:off x="1160411" y="213504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IQR, IQC E ICTEM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7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9DE2122-B65A-4F84-9BB0-65EE48F5A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Imagem2">
            <a:extLst>
              <a:ext uri="{FF2B5EF4-FFF2-40B4-BE49-F238E27FC236}">
                <a16:creationId xmlns:a16="http://schemas.microsoft.com/office/drawing/2014/main" id="{9D3F0C32-5F66-4577-9217-73E25E1C4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51" y="370698"/>
            <a:ext cx="10098698" cy="6116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77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C0E9D2-6C46-491D-BCF8-A4862B893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17" y="1111973"/>
            <a:ext cx="8454684" cy="56456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0E2576-1C3E-498F-B5C0-57F7BB9D7C34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C82A370-1FAC-45C3-88B0-8B1076C992AA}"/>
              </a:ext>
            </a:extLst>
          </p:cNvPr>
          <p:cNvSpPr/>
          <p:nvPr/>
        </p:nvSpPr>
        <p:spPr>
          <a:xfrm>
            <a:off x="-10549" y="172466"/>
            <a:ext cx="12202549" cy="9395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CF5C811-D772-4A29-A659-ED5E36A2F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15634" y="125512"/>
            <a:ext cx="864526" cy="986461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E03BCD1-D548-4158-A03D-4A7B39546FE3}"/>
              </a:ext>
            </a:extLst>
          </p:cNvPr>
          <p:cNvSpPr txBox="1"/>
          <p:nvPr/>
        </p:nvSpPr>
        <p:spPr>
          <a:xfrm>
            <a:off x="1160411" y="213504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IQR, IQC E ICTEM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5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188001"/>
            <a:ext cx="12202549" cy="996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68003" y="188001"/>
            <a:ext cx="1023570" cy="996665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95576" y="311871"/>
            <a:ext cx="1087497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AÇÕES PONTUADAS - PLANO DE AÇÕES E PROGRAMA DE INVESTIMENTOS </a:t>
            </a:r>
          </a:p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PA/PI, RELATIVO AO PERÍODO 2020/2023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E33D8D-1D46-4E40-A1BA-1D7ABF5A5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42" y="1948712"/>
            <a:ext cx="9407715" cy="29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4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188001"/>
            <a:ext cx="12202549" cy="996665"/>
          </a:xfrm>
          <a:prstGeom prst="rect">
            <a:avLst/>
          </a:prstGeom>
          <a:solidFill>
            <a:srgbClr val="945B38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68003" y="188001"/>
            <a:ext cx="1023570" cy="996665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95576" y="311871"/>
            <a:ext cx="1087497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AÇÕES PONTUADAS - PLANO DE AÇÕES E PROGRAMA DE INVESTIMENTOS </a:t>
            </a:r>
          </a:p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PA/PI, RELATIVO AO PERÍODO 2020/2023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77343FD-4067-4208-9516-318F7FBB5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798" y="1308536"/>
            <a:ext cx="7812404" cy="547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74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0AC32D2-08D5-41BF-AFEF-6609207E0621}"/>
              </a:ext>
            </a:extLst>
          </p:cNvPr>
          <p:cNvSpPr/>
          <p:nvPr/>
        </p:nvSpPr>
        <p:spPr>
          <a:xfrm>
            <a:off x="0" y="2781886"/>
            <a:ext cx="12202549" cy="12942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II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Qualidade e Disponibilidade Hídrica</a:t>
            </a: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61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207359"/>
            <a:ext cx="12202549" cy="88992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II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Qualidade e Disponibilidade Hídrica</a:t>
            </a:r>
            <a:endParaRPr lang="pt-B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D6C9062-9B5E-4915-81BA-3324FA40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338113" y="1097281"/>
            <a:ext cx="7515774" cy="56661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1009F0-D614-4A44-9D36-6D71515A6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06600" y="122548"/>
            <a:ext cx="990734" cy="1059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71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0" y="2698490"/>
            <a:ext cx="12223648" cy="1461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DISPONIBILIDADE QUANTITATIVA </a:t>
            </a:r>
          </a:p>
          <a:p>
            <a:pPr algn="ctr">
              <a:spcAft>
                <a:spcPts val="800"/>
              </a:spcAft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DOS RECURSOS HÍDRICOS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9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0"/>
            <a:ext cx="12202549" cy="10748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1009F0-D614-4A44-9D36-6D71515A6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1" y="-1739"/>
            <a:ext cx="1099939" cy="1176332"/>
          </a:xfrm>
          <a:prstGeom prst="rect">
            <a:avLst/>
          </a:prstGeom>
          <a:noFill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E9BE929-DDBE-4EBF-87D7-FD42E0953AF8}"/>
              </a:ext>
            </a:extLst>
          </p:cNvPr>
          <p:cNvSpPr txBox="1"/>
          <p:nvPr/>
        </p:nvSpPr>
        <p:spPr>
          <a:xfrm>
            <a:off x="1436060" y="275819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APRESENTAÇÃO DAS 6 (SEIS) REGIÕES DA UGRHI 19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2" name="Imagem 11" descr="Região 1">
            <a:extLst>
              <a:ext uri="{FF2B5EF4-FFF2-40B4-BE49-F238E27FC236}">
                <a16:creationId xmlns:a16="http://schemas.microsoft.com/office/drawing/2014/main" id="{A8F36BFC-9960-456A-930E-895117B14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6" b="4851"/>
          <a:stretch/>
        </p:blipFill>
        <p:spPr bwMode="auto">
          <a:xfrm>
            <a:off x="6736671" y="1484395"/>
            <a:ext cx="5247247" cy="5306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Região 1">
            <a:extLst>
              <a:ext uri="{FF2B5EF4-FFF2-40B4-BE49-F238E27FC236}">
                <a16:creationId xmlns:a16="http://schemas.microsoft.com/office/drawing/2014/main" id="{F6266F05-C049-4CA3-A2C6-8519FDC0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12992" r="50209" b="31819"/>
          <a:stretch/>
        </p:blipFill>
        <p:spPr bwMode="auto">
          <a:xfrm rot="21213621">
            <a:off x="478278" y="1368115"/>
            <a:ext cx="4236477" cy="277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745BA8-1E87-4303-ABFC-2891C5F841C5}"/>
              </a:ext>
            </a:extLst>
          </p:cNvPr>
          <p:cNvSpPr txBox="1"/>
          <p:nvPr/>
        </p:nvSpPr>
        <p:spPr>
          <a:xfrm>
            <a:off x="10549" y="1242145"/>
            <a:ext cx="1219200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 BACIAS - REGIÃO 1</a:t>
            </a:r>
            <a:endParaRPr lang="pt-BR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0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3751E86-1EEA-4787-A5DF-B2FD92C02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2" y="3738924"/>
            <a:ext cx="5797604" cy="31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43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gião 2">
            <a:extLst>
              <a:ext uri="{FF2B5EF4-FFF2-40B4-BE49-F238E27FC236}">
                <a16:creationId xmlns:a16="http://schemas.microsoft.com/office/drawing/2014/main" id="{05B6FB11-42E1-4E1C-94AC-F79E67A7B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b="4062"/>
          <a:stretch/>
        </p:blipFill>
        <p:spPr bwMode="auto">
          <a:xfrm>
            <a:off x="6266568" y="1311018"/>
            <a:ext cx="5925432" cy="550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Região 2">
            <a:extLst>
              <a:ext uri="{FF2B5EF4-FFF2-40B4-BE49-F238E27FC236}">
                <a16:creationId xmlns:a16="http://schemas.microsoft.com/office/drawing/2014/main" id="{9B83BF0E-C6C5-411A-AE82-6513EAF0F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8" r="62283" b="36387"/>
          <a:stretch/>
        </p:blipFill>
        <p:spPr bwMode="auto">
          <a:xfrm rot="21220745">
            <a:off x="124519" y="1180491"/>
            <a:ext cx="4316640" cy="25003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4C3AFC-59CB-47A7-8964-39198B94E5DE}"/>
              </a:ext>
            </a:extLst>
          </p:cNvPr>
          <p:cNvSpPr txBox="1"/>
          <p:nvPr/>
        </p:nvSpPr>
        <p:spPr>
          <a:xfrm>
            <a:off x="0" y="1226285"/>
            <a:ext cx="1199622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 BACIAS - REGIÃO 2</a:t>
            </a:r>
            <a:endParaRPr lang="pt-BR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0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15A64D-9890-4BD2-8D33-D4387E1D9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19" y="3429000"/>
            <a:ext cx="5142331" cy="3383321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5AAC5C33-A186-431E-93A0-BC94D79863BB}"/>
              </a:ext>
            </a:extLst>
          </p:cNvPr>
          <p:cNvSpPr/>
          <p:nvPr/>
        </p:nvSpPr>
        <p:spPr>
          <a:xfrm>
            <a:off x="0" y="0"/>
            <a:ext cx="12202549" cy="10748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0D4DF13-C00A-4607-8C84-D235150D2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1" y="-1739"/>
            <a:ext cx="1099939" cy="1176332"/>
          </a:xfrm>
          <a:prstGeom prst="rect">
            <a:avLst/>
          </a:prstGeom>
          <a:noFill/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7BB6E6-1015-4500-87F0-BFC98147E7F7}"/>
              </a:ext>
            </a:extLst>
          </p:cNvPr>
          <p:cNvSpPr txBox="1"/>
          <p:nvPr/>
        </p:nvSpPr>
        <p:spPr>
          <a:xfrm>
            <a:off x="1436060" y="275819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APRESENTAÇÃO DAS 6 (SEIS) REGIÕES DA UGRHI 19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19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Região 3">
            <a:extLst>
              <a:ext uri="{FF2B5EF4-FFF2-40B4-BE49-F238E27FC236}">
                <a16:creationId xmlns:a16="http://schemas.microsoft.com/office/drawing/2014/main" id="{AB881FC8-19C5-42DA-81CF-751B3E6EE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8" b="3107"/>
          <a:stretch/>
        </p:blipFill>
        <p:spPr bwMode="auto">
          <a:xfrm rot="166459">
            <a:off x="6868981" y="1473621"/>
            <a:ext cx="5208403" cy="5297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Região 3">
            <a:extLst>
              <a:ext uri="{FF2B5EF4-FFF2-40B4-BE49-F238E27FC236}">
                <a16:creationId xmlns:a16="http://schemas.microsoft.com/office/drawing/2014/main" id="{AA17FA48-D054-4CC6-9397-F42878A13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17679" r="59149" b="44150"/>
          <a:stretch/>
        </p:blipFill>
        <p:spPr bwMode="auto">
          <a:xfrm rot="21009284">
            <a:off x="520572" y="1101349"/>
            <a:ext cx="3749670" cy="2480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11D9A24-D868-4168-966F-CC595C2612FE}"/>
              </a:ext>
            </a:extLst>
          </p:cNvPr>
          <p:cNvSpPr/>
          <p:nvPr/>
        </p:nvSpPr>
        <p:spPr>
          <a:xfrm>
            <a:off x="0" y="0"/>
            <a:ext cx="12202549" cy="10748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51C546D-B788-4126-9428-02359C146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1" y="-1739"/>
            <a:ext cx="1099939" cy="1176332"/>
          </a:xfrm>
          <a:prstGeom prst="rect">
            <a:avLst/>
          </a:prstGeom>
          <a:noFill/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CCCFFD1-36D8-4EBE-A1F6-213AC2CA807E}"/>
              </a:ext>
            </a:extLst>
          </p:cNvPr>
          <p:cNvSpPr txBox="1"/>
          <p:nvPr/>
        </p:nvSpPr>
        <p:spPr>
          <a:xfrm>
            <a:off x="1436060" y="275819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APRESENTAÇÃO DAS 6 (SEIS) REGIÕES DA UGRHI 19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3CC428-94F9-4E04-B69F-601B1BA94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98" y="3189939"/>
            <a:ext cx="5689539" cy="362938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3F1AB4A-BA31-4250-A016-C4DFF0DD1876}"/>
              </a:ext>
            </a:extLst>
          </p:cNvPr>
          <p:cNvSpPr txBox="1"/>
          <p:nvPr/>
        </p:nvSpPr>
        <p:spPr>
          <a:xfrm>
            <a:off x="206325" y="1322259"/>
            <a:ext cx="1199622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 BACIAS - REGIÃO 3</a:t>
            </a:r>
            <a:endParaRPr lang="pt-BR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0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6414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 descr="Região 4">
            <a:extLst>
              <a:ext uri="{FF2B5EF4-FFF2-40B4-BE49-F238E27FC236}">
                <a16:creationId xmlns:a16="http://schemas.microsoft.com/office/drawing/2014/main" id="{278450EF-0F75-4109-9D0E-7393EAAD2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6" b="2107"/>
          <a:stretch/>
        </p:blipFill>
        <p:spPr bwMode="auto">
          <a:xfrm>
            <a:off x="7863841" y="1281507"/>
            <a:ext cx="4024862" cy="554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341F9F9-F564-430B-A087-4CDF66D2B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28" b="59209"/>
          <a:stretch/>
        </p:blipFill>
        <p:spPr>
          <a:xfrm>
            <a:off x="1836622" y="4262511"/>
            <a:ext cx="2816458" cy="2365278"/>
          </a:xfrm>
          <a:prstGeom prst="rect">
            <a:avLst/>
          </a:prstGeom>
        </p:spPr>
      </p:pic>
      <p:pic>
        <p:nvPicPr>
          <p:cNvPr id="18" name="Imagem 17" descr="Região 4">
            <a:extLst>
              <a:ext uri="{FF2B5EF4-FFF2-40B4-BE49-F238E27FC236}">
                <a16:creationId xmlns:a16="http://schemas.microsoft.com/office/drawing/2014/main" id="{16C7F232-B578-4E81-A389-0930138C1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15679" r="48207" b="44852"/>
          <a:stretch/>
        </p:blipFill>
        <p:spPr bwMode="auto">
          <a:xfrm rot="21081402">
            <a:off x="369563" y="1530017"/>
            <a:ext cx="4545608" cy="250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D43EE21-D6E6-42D8-8A11-CEACEB607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59"/>
          <a:stretch/>
        </p:blipFill>
        <p:spPr>
          <a:xfrm>
            <a:off x="4653080" y="2471808"/>
            <a:ext cx="2816458" cy="429534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31739A3-3228-4EA8-84C7-B91FF11679E9}"/>
              </a:ext>
            </a:extLst>
          </p:cNvPr>
          <p:cNvSpPr txBox="1"/>
          <p:nvPr/>
        </p:nvSpPr>
        <p:spPr>
          <a:xfrm>
            <a:off x="38430" y="1276548"/>
            <a:ext cx="1199622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 BACIAS - REGIÃO 4</a:t>
            </a:r>
            <a:endParaRPr lang="pt-BR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0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2BE78A3-C7B6-438F-8897-F286E66914AD}"/>
              </a:ext>
            </a:extLst>
          </p:cNvPr>
          <p:cNvSpPr/>
          <p:nvPr/>
        </p:nvSpPr>
        <p:spPr>
          <a:xfrm>
            <a:off x="0" y="0"/>
            <a:ext cx="12202549" cy="10748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519AD45-3681-467C-AD1C-3D3A5B9C1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1" y="-1739"/>
            <a:ext cx="1099939" cy="1176332"/>
          </a:xfrm>
          <a:prstGeom prst="rect">
            <a:avLst/>
          </a:prstGeom>
          <a:noFill/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B2E2FD14-25EF-48F7-A12C-14521F8DECE2}"/>
              </a:ext>
            </a:extLst>
          </p:cNvPr>
          <p:cNvSpPr txBox="1"/>
          <p:nvPr/>
        </p:nvSpPr>
        <p:spPr>
          <a:xfrm>
            <a:off x="1436060" y="275819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APRESENTAÇÃO DAS 6 (SEIS) REGIÕES DA UGRHI 19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A998483-2E0C-4933-B027-63FE741E15AA}"/>
              </a:ext>
            </a:extLst>
          </p:cNvPr>
          <p:cNvSpPr/>
          <p:nvPr/>
        </p:nvSpPr>
        <p:spPr>
          <a:xfrm>
            <a:off x="3048000" y="112098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0B675C-30B9-477C-8B1D-59FC34935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9"/>
          <a:stretch/>
        </p:blipFill>
        <p:spPr>
          <a:xfrm>
            <a:off x="1459879" y="1536568"/>
            <a:ext cx="10289331" cy="53214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FA9F5F-9D20-43E1-8E8A-FAA41C03C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93" y="-433"/>
            <a:ext cx="1283476" cy="1537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91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 descr="Região 5">
            <a:extLst>
              <a:ext uri="{FF2B5EF4-FFF2-40B4-BE49-F238E27FC236}">
                <a16:creationId xmlns:a16="http://schemas.microsoft.com/office/drawing/2014/main" id="{9D02E81D-2930-4B00-B409-446ADB0B2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5" r="57172" b="25963"/>
          <a:stretch/>
        </p:blipFill>
        <p:spPr bwMode="auto">
          <a:xfrm rot="20775214">
            <a:off x="28855" y="1295099"/>
            <a:ext cx="4049468" cy="293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Região 5">
            <a:extLst>
              <a:ext uri="{FF2B5EF4-FFF2-40B4-BE49-F238E27FC236}">
                <a16:creationId xmlns:a16="http://schemas.microsoft.com/office/drawing/2014/main" id="{4187B779-033C-419B-8D37-2B42750C3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1"/>
          <a:stretch/>
        </p:blipFill>
        <p:spPr bwMode="auto">
          <a:xfrm>
            <a:off x="7037365" y="1350677"/>
            <a:ext cx="5154635" cy="49375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30A67B-1FFC-40EF-B865-ED507E310370}"/>
              </a:ext>
            </a:extLst>
          </p:cNvPr>
          <p:cNvSpPr txBox="1"/>
          <p:nvPr/>
        </p:nvSpPr>
        <p:spPr>
          <a:xfrm>
            <a:off x="97888" y="1350319"/>
            <a:ext cx="11996224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 BACIAS - REGIÃO 5</a:t>
            </a:r>
            <a:endParaRPr lang="pt-BR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0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15687A-C66C-4133-AF79-DBAD009D6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96" b="57009"/>
          <a:stretch/>
        </p:blipFill>
        <p:spPr>
          <a:xfrm>
            <a:off x="1436060" y="4238067"/>
            <a:ext cx="2679117" cy="23137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3AC67B-40CE-44BC-81F2-481D0C9D4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74"/>
          <a:stretch/>
        </p:blipFill>
        <p:spPr>
          <a:xfrm>
            <a:off x="4009292" y="2496571"/>
            <a:ext cx="3009335" cy="4348504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69B3686-1A3E-4CB7-86CE-574B63DC24BB}"/>
              </a:ext>
            </a:extLst>
          </p:cNvPr>
          <p:cNvSpPr/>
          <p:nvPr/>
        </p:nvSpPr>
        <p:spPr>
          <a:xfrm>
            <a:off x="0" y="0"/>
            <a:ext cx="12202549" cy="10748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E0FC6BE-4061-4D43-9517-6157EAAE0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1" y="-1739"/>
            <a:ext cx="1099939" cy="1176332"/>
          </a:xfrm>
          <a:prstGeom prst="rect">
            <a:avLst/>
          </a:prstGeom>
          <a:noFill/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74930D56-2382-411F-93E5-3C3B4482D8ED}"/>
              </a:ext>
            </a:extLst>
          </p:cNvPr>
          <p:cNvSpPr txBox="1"/>
          <p:nvPr/>
        </p:nvSpPr>
        <p:spPr>
          <a:xfrm>
            <a:off x="1436060" y="275819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APRESENTAÇÃO DAS 6 (SEIS) REGIÕES DA UGRHI 19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09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 descr="Região 6">
            <a:extLst>
              <a:ext uri="{FF2B5EF4-FFF2-40B4-BE49-F238E27FC236}">
                <a16:creationId xmlns:a16="http://schemas.microsoft.com/office/drawing/2014/main" id="{39BBA379-792B-4C96-9BB9-F0BA9DCA7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t="3494"/>
          <a:stretch/>
        </p:blipFill>
        <p:spPr bwMode="auto">
          <a:xfrm>
            <a:off x="7204392" y="1620061"/>
            <a:ext cx="4987608" cy="523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Região 6">
            <a:extLst>
              <a:ext uri="{FF2B5EF4-FFF2-40B4-BE49-F238E27FC236}">
                <a16:creationId xmlns:a16="http://schemas.microsoft.com/office/drawing/2014/main" id="{B2F7B83B-CDCC-4051-859A-63BD1CCF8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6" r="53437" b="31573"/>
          <a:stretch/>
        </p:blipFill>
        <p:spPr bwMode="auto">
          <a:xfrm rot="20636657">
            <a:off x="128329" y="1563784"/>
            <a:ext cx="3828740" cy="2536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0"/>
            <a:ext cx="12202549" cy="10748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1" y="-1739"/>
            <a:ext cx="1099939" cy="1176332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436060" y="275819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APRESENTAÇÃO DAS 6 (SEIS) REGIÕES DA UGRHI 19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C47243-E94B-4BCE-AC3E-9B6569B95E51}"/>
              </a:ext>
            </a:extLst>
          </p:cNvPr>
          <p:cNvSpPr txBox="1"/>
          <p:nvPr/>
        </p:nvSpPr>
        <p:spPr>
          <a:xfrm>
            <a:off x="0" y="1333805"/>
            <a:ext cx="1219200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 BACIAS - REGIÃO 6</a:t>
            </a:r>
            <a:endParaRPr lang="pt-BR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2000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EE70F7C-F13A-406D-B5F1-846DC6FD6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56"/>
          <a:stretch/>
        </p:blipFill>
        <p:spPr>
          <a:xfrm>
            <a:off x="4085400" y="2072982"/>
            <a:ext cx="3137827" cy="47850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6B946F-03D8-4F32-A48C-CEA913E3E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941" y="4332256"/>
            <a:ext cx="2897459" cy="21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00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1"/>
            <a:ext cx="12202549" cy="7972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843489" cy="849685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264939" y="161460"/>
            <a:ext cx="10755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DISPONIBILIDADE HÍDRICA PER CAPITA</a:t>
            </a:r>
            <a:endParaRPr lang="pt-B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59EE0D-E35F-449F-8372-F03E3F5A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682" y="981764"/>
            <a:ext cx="5526636" cy="18644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B209427-25AA-4E7F-93D9-DA5F57F05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" t="8270"/>
          <a:stretch/>
        </p:blipFill>
        <p:spPr>
          <a:xfrm>
            <a:off x="1273148" y="3163737"/>
            <a:ext cx="9645703" cy="34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3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0"/>
            <a:ext cx="12202549" cy="9706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336122" y="-1739"/>
            <a:ext cx="915904" cy="979515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436060" y="174065"/>
            <a:ext cx="10755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DISPONIBILIDADE HÍDRICA PER CAPITA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25532E7-9883-4F36-8FE8-2C2C9D808155}"/>
              </a:ext>
            </a:extLst>
          </p:cNvPr>
          <p:cNvSpPr txBox="1"/>
          <p:nvPr/>
        </p:nvSpPr>
        <p:spPr>
          <a:xfrm>
            <a:off x="8609428" y="2504049"/>
            <a:ext cx="324645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</a:pPr>
            <a:r>
              <a:rPr lang="pt-BR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2012 – 2019</a:t>
            </a:r>
          </a:p>
          <a:p>
            <a:pPr indent="449580" algn="ctr">
              <a:lnSpc>
                <a:spcPct val="150000"/>
              </a:lnSpc>
            </a:pPr>
            <a:r>
              <a:rPr lang="pt-BR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REDUÇÃO</a:t>
            </a:r>
            <a:r>
              <a:rPr lang="pt-BR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4,37%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0FB256D-051C-4A8B-9ABB-EA328719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" b="5278"/>
          <a:stretch/>
        </p:blipFill>
        <p:spPr>
          <a:xfrm>
            <a:off x="336120" y="1308296"/>
            <a:ext cx="8958833" cy="5192240"/>
          </a:xfrm>
          <a:prstGeom prst="rect">
            <a:avLst/>
          </a:prstGeom>
        </p:spPr>
      </p:pic>
      <p:sp>
        <p:nvSpPr>
          <p:cNvPr id="19" name="Texto Explicativo: Linha Dobrada 18">
            <a:extLst>
              <a:ext uri="{FF2B5EF4-FFF2-40B4-BE49-F238E27FC236}">
                <a16:creationId xmlns:a16="http://schemas.microsoft.com/office/drawing/2014/main" id="{2A4FDF9E-E3CD-4836-B6EF-E5D0A0EC9A38}"/>
              </a:ext>
            </a:extLst>
          </p:cNvPr>
          <p:cNvSpPr/>
          <p:nvPr/>
        </p:nvSpPr>
        <p:spPr>
          <a:xfrm>
            <a:off x="9147325" y="2419643"/>
            <a:ext cx="2581421" cy="1166979"/>
          </a:xfrm>
          <a:prstGeom prst="borderCallout2">
            <a:avLst>
              <a:gd name="adj1" fmla="val 102948"/>
              <a:gd name="adj2" fmla="val 52173"/>
              <a:gd name="adj3" fmla="val 200872"/>
              <a:gd name="adj4" fmla="val 14151"/>
              <a:gd name="adj5" fmla="val 201252"/>
              <a:gd name="adj6" fmla="val -955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960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2"/>
            <a:ext cx="12202549" cy="6889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683959" cy="688983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264939" y="84550"/>
            <a:ext cx="1086848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DEMANDA SUPERFICIAL E SUBTERRÂNEA UGRHI 19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BA90633-8728-4ABE-BA8C-9252C657B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4"/>
          <a:stretch/>
        </p:blipFill>
        <p:spPr>
          <a:xfrm>
            <a:off x="2179110" y="773532"/>
            <a:ext cx="7833779" cy="59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84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B58E9C-B788-4886-8377-9E32BB6F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885"/>
            <a:ext cx="8713621" cy="5507323"/>
          </a:xfrm>
          <a:prstGeom prst="rect">
            <a:avLst/>
          </a:prstGeom>
        </p:spPr>
      </p:pic>
      <p:sp>
        <p:nvSpPr>
          <p:cNvPr id="12" name="Texto Explicativo: Linha Dobrada 11">
            <a:extLst>
              <a:ext uri="{FF2B5EF4-FFF2-40B4-BE49-F238E27FC236}">
                <a16:creationId xmlns:a16="http://schemas.microsoft.com/office/drawing/2014/main" id="{57132E39-1B4E-4284-85DF-3B85B6C5DABD}"/>
              </a:ext>
            </a:extLst>
          </p:cNvPr>
          <p:cNvSpPr/>
          <p:nvPr/>
        </p:nvSpPr>
        <p:spPr>
          <a:xfrm>
            <a:off x="9003323" y="1850482"/>
            <a:ext cx="2982352" cy="2412029"/>
          </a:xfrm>
          <a:prstGeom prst="borderCallout2">
            <a:avLst>
              <a:gd name="adj1" fmla="val 100032"/>
              <a:gd name="adj2" fmla="val 51701"/>
              <a:gd name="adj3" fmla="val 129136"/>
              <a:gd name="adj4" fmla="val 3452"/>
              <a:gd name="adj5" fmla="val 130682"/>
              <a:gd name="adj6" fmla="val -1740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E4C76B6-0BE1-4CC6-9368-34BD74945872}"/>
              </a:ext>
            </a:extLst>
          </p:cNvPr>
          <p:cNvSpPr txBox="1"/>
          <p:nvPr/>
        </p:nvSpPr>
        <p:spPr>
          <a:xfrm>
            <a:off x="9003323" y="1976172"/>
            <a:ext cx="2982352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AUMENTO </a:t>
            </a:r>
          </a:p>
          <a:p>
            <a:pPr algn="ctr"/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ao longo dos anos.</a:t>
            </a:r>
          </a:p>
          <a:p>
            <a:pPr algn="ctr"/>
            <a:endParaRPr lang="pt-BR" sz="1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Reflexo: </a:t>
            </a:r>
            <a:r>
              <a:rPr lang="pt-BR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pt-BR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umento populacional, aumento do nº das outorgas e legislação e normas mais rígidas de regularização.</a:t>
            </a:r>
            <a:endParaRPr lang="pt-BR" sz="18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7B186C5-4C12-4B18-89E6-8F01AD3322B6}"/>
              </a:ext>
            </a:extLst>
          </p:cNvPr>
          <p:cNvSpPr/>
          <p:nvPr/>
        </p:nvSpPr>
        <p:spPr>
          <a:xfrm>
            <a:off x="0" y="2"/>
            <a:ext cx="12202549" cy="6889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42D3A35-C505-4CA2-BF82-25AA7540D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683959" cy="688983"/>
          </a:xfrm>
          <a:prstGeom prst="rect">
            <a:avLst/>
          </a:prstGeom>
          <a:noFill/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08393B4-4865-41BE-B4E3-706724AE0119}"/>
              </a:ext>
            </a:extLst>
          </p:cNvPr>
          <p:cNvSpPr txBox="1"/>
          <p:nvPr/>
        </p:nvSpPr>
        <p:spPr>
          <a:xfrm>
            <a:off x="1264939" y="84550"/>
            <a:ext cx="1086848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DEMANDA SUPERFICIAL E SUBTERRÂNEA UGRHI 19</a:t>
            </a:r>
          </a:p>
        </p:txBody>
      </p:sp>
    </p:spTree>
    <p:extLst>
      <p:ext uri="{BB962C8B-B14F-4D97-AF65-F5344CB8AC3E}">
        <p14:creationId xmlns:p14="http://schemas.microsoft.com/office/powerpoint/2010/main" val="2523128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Texto Explicativo: Linha Dobrada 11">
            <a:extLst>
              <a:ext uri="{FF2B5EF4-FFF2-40B4-BE49-F238E27FC236}">
                <a16:creationId xmlns:a16="http://schemas.microsoft.com/office/drawing/2014/main" id="{57132E39-1B4E-4284-85DF-3B85B6C5DABD}"/>
              </a:ext>
            </a:extLst>
          </p:cNvPr>
          <p:cNvSpPr/>
          <p:nvPr/>
        </p:nvSpPr>
        <p:spPr>
          <a:xfrm>
            <a:off x="8411309" y="913591"/>
            <a:ext cx="3676911" cy="3348920"/>
          </a:xfrm>
          <a:prstGeom prst="borderCallout2">
            <a:avLst>
              <a:gd name="adj1" fmla="val 100032"/>
              <a:gd name="adj2" fmla="val 51701"/>
              <a:gd name="adj3" fmla="val 129136"/>
              <a:gd name="adj4" fmla="val 3452"/>
              <a:gd name="adj5" fmla="val 130682"/>
              <a:gd name="adj6" fmla="val -1740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7B186C5-4C12-4B18-89E6-8F01AD3322B6}"/>
              </a:ext>
            </a:extLst>
          </p:cNvPr>
          <p:cNvSpPr/>
          <p:nvPr/>
        </p:nvSpPr>
        <p:spPr>
          <a:xfrm>
            <a:off x="0" y="2"/>
            <a:ext cx="12202549" cy="6889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42D3A35-C505-4CA2-BF82-25AA7540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683959" cy="688983"/>
          </a:xfrm>
          <a:prstGeom prst="rect">
            <a:avLst/>
          </a:prstGeom>
          <a:noFill/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08393B4-4865-41BE-B4E3-706724AE0119}"/>
              </a:ext>
            </a:extLst>
          </p:cNvPr>
          <p:cNvSpPr txBox="1"/>
          <p:nvPr/>
        </p:nvSpPr>
        <p:spPr>
          <a:xfrm>
            <a:off x="1219738" y="100305"/>
            <a:ext cx="1086848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DEMANDA SUPERFICIAL  x   DEMANDA SUBTERRÂNEA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AD95B48-7BFB-4C87-9483-899E75F13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" r="2301"/>
          <a:stretch/>
        </p:blipFill>
        <p:spPr>
          <a:xfrm>
            <a:off x="-3834" y="1153551"/>
            <a:ext cx="8342142" cy="537475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D283E7-F3C5-4EC8-82EE-B47CFAF6801B}"/>
              </a:ext>
            </a:extLst>
          </p:cNvPr>
          <p:cNvSpPr txBox="1"/>
          <p:nvPr/>
        </p:nvSpPr>
        <p:spPr>
          <a:xfrm>
            <a:off x="8681909" y="1518551"/>
            <a:ext cx="3135709" cy="2749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superficial: 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2008-2012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crescimento de 57,61%,  de 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reduz para 6,95%.</a:t>
            </a:r>
          </a:p>
          <a:p>
            <a:pPr indent="449580" algn="just">
              <a:spcAft>
                <a:spcPts val="800"/>
              </a:spcAft>
            </a:pP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emanda subterrânea</a:t>
            </a: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2008-2012</a:t>
            </a:r>
            <a:r>
              <a:rPr lang="pt-B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crescimento de 114,28%, de 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2016–2019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 redução para 48,87%.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A12F6D9-2E7B-4B79-9479-93D6ED85E4A0}"/>
              </a:ext>
            </a:extLst>
          </p:cNvPr>
          <p:cNvSpPr txBox="1"/>
          <p:nvPr/>
        </p:nvSpPr>
        <p:spPr>
          <a:xfrm>
            <a:off x="8018585" y="1039100"/>
            <a:ext cx="406963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pt-BR" sz="17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APRESENTA CONSTÂNCIA </a:t>
            </a:r>
          </a:p>
        </p:txBody>
      </p:sp>
    </p:spTree>
    <p:extLst>
      <p:ext uri="{BB962C8B-B14F-4D97-AF65-F5344CB8AC3E}">
        <p14:creationId xmlns:p14="http://schemas.microsoft.com/office/powerpoint/2010/main" val="14022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2"/>
            <a:ext cx="12202549" cy="92846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921696" cy="928466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249361" y="197092"/>
            <a:ext cx="1086848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DEMANDA DE ÁGUA POR TIPO DE USO 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E54739-DDC4-4282-91CC-9D402917F3B8}"/>
              </a:ext>
            </a:extLst>
          </p:cNvPr>
          <p:cNvSpPr txBox="1"/>
          <p:nvPr/>
        </p:nvSpPr>
        <p:spPr>
          <a:xfrm>
            <a:off x="421450" y="1715777"/>
            <a:ext cx="110437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demandas por tipo de uso são divididas entre: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Urbano –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Compreende as vazões outorgadas para os seguintes usos: abastecimento público, uso sanitário, comércios e serviços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/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Industrial –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Compreende as vazões outorgas para os seguintes usos: processos produtivos, tratamentos de efluentes industriais e sanitários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Rural –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Compreende as vazões outorgas para os seguintes usos: irrigação, pecuária, aquicultura, </a:t>
            </a:r>
            <a:r>
              <a:rPr lang="pt-B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257300" lvl="2" indent="-342900" algn="just">
              <a:buFont typeface="Wingdings" panose="05000000000000000000" pitchFamily="2" charset="2"/>
              <a:buChar char="§"/>
            </a:pP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Outros Usos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Compreende as vazões outorgas para todos os usos que não se enquadram em usos urbano, industrial e rural.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58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2"/>
            <a:ext cx="12202549" cy="7169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743205" cy="748664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164655" y="114389"/>
            <a:ext cx="1086848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DEMANDA DE ÁGUA POR TIPO DE USO 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ABFCDD6-167E-43E6-B3B4-F7086C41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998" y="779039"/>
            <a:ext cx="6292476" cy="60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9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2"/>
            <a:ext cx="12202549" cy="7169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743205" cy="748664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164655" y="144942"/>
            <a:ext cx="1086848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DEMANDA DE ÁGUA POR TIPO DE USO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UGRHI 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AC4468-D0FE-4C2C-9976-ADBF00161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45" y="1205733"/>
            <a:ext cx="8675710" cy="52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3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122548"/>
            <a:ext cx="12202549" cy="9747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REFERÊNCIAS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1009F0-D614-4A44-9D36-6D71515A6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508125" y="110264"/>
            <a:ext cx="954915" cy="1021237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F881C6-3A27-4226-BD51-E537C6A6BF02}"/>
              </a:ext>
            </a:extLst>
          </p:cNvPr>
          <p:cNvSpPr txBox="1"/>
          <p:nvPr/>
        </p:nvSpPr>
        <p:spPr>
          <a:xfrm>
            <a:off x="0" y="1266902"/>
            <a:ext cx="1153550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Relatórios elaborados pela CETESB - Companhia de Tecnologia de Saneamento Ambiental do Estado de São Paulo;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Inventários Estaduais de Resíduos Sólidos Urbanos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Relatórios de Situação dos Recursos Hídricos da Bacia Hidrográfica do Baixo Tietê e do Estado de São Paulo;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Planos da Bacia Hidrográfica do Baixo Tietê;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Planos Estaduais de Recursos Hídricos;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DATAGEO - </a:t>
            </a:r>
            <a:r>
              <a:rPr lang="pt-B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Infraestrutura de Dados Espaciais Ambientais do Estado de São Paulo;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LUPA - Levantamento Censitário das Unidades de Produção Agropecuária do Estado de São Paulo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nventário Florestal do Estado de São Paulo - Mapeamento da cobertura vegetal nativa produzido pelo Instituto Florestal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 e publicações do Departamento de Águas e Energia Elétrica – DAEE;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pt-BR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Instituto de Pesquisas Tecnológicas do Estado de São Paulo - IPT, em destaque o Relatório Técnico nº </a:t>
            </a:r>
            <a:r>
              <a:rPr lang="pt-BR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131.057-205 – B1-162/189 - ANEXO B1 - Dossiê das Unidades de Gerenciamento de Recursos Hídricos do Estado de São Paulo – UGRHIS. 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1119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30A8E19-6122-4019-B83F-A0421389345B}"/>
              </a:ext>
            </a:extLst>
          </p:cNvPr>
          <p:cNvSpPr/>
          <p:nvPr/>
        </p:nvSpPr>
        <p:spPr>
          <a:xfrm>
            <a:off x="6814030" y="2689823"/>
            <a:ext cx="409197" cy="1572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2"/>
            <a:ext cx="12202549" cy="7169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0" y="0"/>
            <a:ext cx="743205" cy="748664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164655" y="155435"/>
            <a:ext cx="10868482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USO URBANO X  USO INDUSTRIAL X USO RURAL X OUTROS USOS </a:t>
            </a:r>
            <a:endParaRPr lang="pt-BR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48BADE-5653-4B76-8419-D10C6F1D5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" r="2408"/>
          <a:stretch/>
        </p:blipFill>
        <p:spPr>
          <a:xfrm>
            <a:off x="140677" y="1121795"/>
            <a:ext cx="7892305" cy="548229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10FF50D-B656-4E79-A008-4226A65DA04B}"/>
              </a:ext>
            </a:extLst>
          </p:cNvPr>
          <p:cNvSpPr txBox="1"/>
          <p:nvPr/>
        </p:nvSpPr>
        <p:spPr>
          <a:xfrm>
            <a:off x="7874647" y="1510159"/>
            <a:ext cx="406963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pt-BR" sz="17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 CONSTÂNCIA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218FCB5-5B27-4CA4-A462-EFFBF18376A8}"/>
              </a:ext>
            </a:extLst>
          </p:cNvPr>
          <p:cNvSpPr txBox="1"/>
          <p:nvPr/>
        </p:nvSpPr>
        <p:spPr>
          <a:xfrm>
            <a:off x="8136753" y="1938617"/>
            <a:ext cx="38075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RURAL - Apresenta </a:t>
            </a:r>
            <a:r>
              <a:rPr lang="pt-BR" sz="1800" b="1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 evolução</a:t>
            </a:r>
            <a:r>
              <a:rPr lang="pt-BR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comparativo de 2008-2012, mas não possui a melhor frequência evolutiva, ao observar o gráfico é possível identificar a </a:t>
            </a:r>
            <a:r>
              <a:rPr lang="pt-BR" sz="1800" b="1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queda do comparativo entre 2012-2016 e 2016-2019.</a:t>
            </a:r>
            <a:endParaRPr lang="pt-BR" sz="1600" b="1" i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o Explicativo: Linha Dobrada 12">
            <a:extLst>
              <a:ext uri="{FF2B5EF4-FFF2-40B4-BE49-F238E27FC236}">
                <a16:creationId xmlns:a16="http://schemas.microsoft.com/office/drawing/2014/main" id="{AD8D8671-C25A-47CC-80E3-F1B6CC46BA61}"/>
              </a:ext>
            </a:extLst>
          </p:cNvPr>
          <p:cNvSpPr/>
          <p:nvPr/>
        </p:nvSpPr>
        <p:spPr>
          <a:xfrm>
            <a:off x="8025785" y="1362233"/>
            <a:ext cx="4069634" cy="2947609"/>
          </a:xfrm>
          <a:prstGeom prst="borderCallout2">
            <a:avLst>
              <a:gd name="adj1" fmla="val 100032"/>
              <a:gd name="adj2" fmla="val 51701"/>
              <a:gd name="adj3" fmla="val 122616"/>
              <a:gd name="adj4" fmla="val 5464"/>
              <a:gd name="adj5" fmla="val 122939"/>
              <a:gd name="adj6" fmla="val -231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200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1" y="0"/>
            <a:ext cx="895575" cy="872034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317026" y="-21782"/>
            <a:ext cx="1087497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DEMANDA SUPERFICIAL E SUBTERRÂNEA x </a:t>
            </a:r>
            <a:r>
              <a:rPr lang="pt-BR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DEMANDA DE ÁGUA POR TIPO DE USO</a:t>
            </a:r>
          </a:p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2008 X 2019</a:t>
            </a:r>
            <a:endParaRPr lang="pt-BR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E002031-D72E-4B75-B860-2CADDEE27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450" b="2762"/>
          <a:stretch/>
        </p:blipFill>
        <p:spPr>
          <a:xfrm>
            <a:off x="5430129" y="3695094"/>
            <a:ext cx="6761871" cy="304332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FEBF6ED-B767-4A59-89C6-DD25652F45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12"/>
          <a:stretch/>
        </p:blipFill>
        <p:spPr>
          <a:xfrm>
            <a:off x="0" y="998644"/>
            <a:ext cx="6382043" cy="30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3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AE1E1A54-E75D-48FC-8023-6814D058BEF1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14A3900-0344-4FAE-AF75-4CBFC4C9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1" y="0"/>
            <a:ext cx="895575" cy="872034"/>
          </a:xfrm>
          <a:prstGeom prst="rect">
            <a:avLst/>
          </a:prstGeom>
          <a:noFill/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17C0986-160B-4813-9913-91E0841E0AAC}"/>
              </a:ext>
            </a:extLst>
          </p:cNvPr>
          <p:cNvSpPr txBox="1"/>
          <p:nvPr/>
        </p:nvSpPr>
        <p:spPr>
          <a:xfrm>
            <a:off x="1317026" y="143629"/>
            <a:ext cx="10874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BALANÇO HÍDRICO - DEMANDA X DISPONIBILIDADE 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CF3EFEA-B1A3-4C65-8F6D-281F4E0B8A79}"/>
              </a:ext>
            </a:extLst>
          </p:cNvPr>
          <p:cNvSpPr txBox="1"/>
          <p:nvPr/>
        </p:nvSpPr>
        <p:spPr>
          <a:xfrm>
            <a:off x="210726" y="1198537"/>
            <a:ext cx="11380473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x Disponibilidade (superficial/subterrânea), corresponde a relação entre o volume consumido e o que está disponível na bacia.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E9CE609-3A7D-43BE-AD87-3CDF9794C4C2}"/>
              </a:ext>
            </a:extLst>
          </p:cNvPr>
          <p:cNvSpPr txBox="1"/>
          <p:nvPr/>
        </p:nvSpPr>
        <p:spPr>
          <a:xfrm>
            <a:off x="210726" y="2618384"/>
            <a:ext cx="11184106" cy="322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Disponibilidade Hídrica – Superficial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pt-BR" sz="1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7,10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Vazão Mínima Superficial registrada em 7 dias consecutivos em um período de retorno de 10 anos.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pt-BR" sz="1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95%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Vazão disponível em 95% do tempo na bacia.</a:t>
            </a:r>
          </a:p>
          <a:p>
            <a:pPr marL="450215" algn="just"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pt-BR" sz="18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médio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azão média de água presente na bacia durante o ano. </a:t>
            </a:r>
          </a:p>
          <a:p>
            <a:pPr marL="450215" algn="just">
              <a:spcAft>
                <a:spcPts val="800"/>
              </a:spcAft>
            </a:pPr>
            <a:endParaRPr lang="pt-BR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5965" indent="-2857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Disponibilidade Hídrica – Subterrânea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Aft>
                <a:spcPts val="800"/>
              </a:spcAft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Reserva Explorável –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 de água que está disponível para o consumo sem comprometimento das reservas totais, a reserva explorável é semelhante ao volume infiltrado (Formula: Q</a:t>
            </a:r>
            <a:r>
              <a:rPr lang="pt-BR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95%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Q</a:t>
            </a:r>
            <a:r>
              <a:rPr lang="pt-BR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7,10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37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2E983F5-6B65-44F2-A5B7-5B4F057AC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3"/>
          <a:stretch/>
        </p:blipFill>
        <p:spPr>
          <a:xfrm>
            <a:off x="2437948" y="872030"/>
            <a:ext cx="7789263" cy="607770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1" y="0"/>
            <a:ext cx="895575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17026" y="143629"/>
            <a:ext cx="10874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BALANÇO HÍDRICO - DEMANDA X DISPONIBILIDADE 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C78AC6-B465-4728-851B-E975C3CBE318}"/>
              </a:ext>
            </a:extLst>
          </p:cNvPr>
          <p:cNvSpPr txBox="1"/>
          <p:nvPr/>
        </p:nvSpPr>
        <p:spPr>
          <a:xfrm rot="16200000">
            <a:off x="-609440" y="3559388"/>
            <a:ext cx="5842338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FAIXAS DE REFERÊNCIAS</a:t>
            </a:r>
            <a:endParaRPr lang="pt-BR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48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1" y="0"/>
            <a:ext cx="895575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17026" y="143629"/>
            <a:ext cx="10874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BALANÇO HÍDRICO - DEMANDA X DISPONIBILIDADE 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A20B2A-F098-4977-ABFC-6EB588244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" b="1812"/>
          <a:stretch/>
        </p:blipFill>
        <p:spPr>
          <a:xfrm>
            <a:off x="0" y="1856934"/>
            <a:ext cx="8400335" cy="416862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8D130D1-7BF1-447B-856C-F8E4F520FB87}"/>
              </a:ext>
            </a:extLst>
          </p:cNvPr>
          <p:cNvSpPr txBox="1"/>
          <p:nvPr/>
        </p:nvSpPr>
        <p:spPr>
          <a:xfrm>
            <a:off x="8400335" y="1856934"/>
            <a:ext cx="35853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AUMENTO EM DADOS QUANTITATIVOS </a:t>
            </a:r>
          </a:p>
          <a:p>
            <a:pPr algn="ctr"/>
            <a:endParaRPr lang="pt-B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2008, 2012 e 2016 </a:t>
            </a:r>
          </a:p>
          <a:p>
            <a:pPr algn="ctr"/>
            <a:r>
              <a:rPr lang="pt-BR" b="1" dirty="0">
                <a:effectLst/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CONDIÇÃO “BOA”</a:t>
            </a:r>
          </a:p>
          <a:p>
            <a:pPr algn="ctr"/>
            <a:endParaRPr lang="pt-BR" sz="11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2019</a:t>
            </a:r>
            <a:endParaRPr lang="pt-B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pt-BR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CONDIÇÃO DE “ATENÇÃO”</a:t>
            </a:r>
          </a:p>
          <a:p>
            <a:endParaRPr lang="pt-B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pt-BR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exto Explicativo: Linha Dobrada 14">
            <a:extLst>
              <a:ext uri="{FF2B5EF4-FFF2-40B4-BE49-F238E27FC236}">
                <a16:creationId xmlns:a16="http://schemas.microsoft.com/office/drawing/2014/main" id="{3B5EC1B4-719A-4E5F-9CF3-E9C53D230A43}"/>
              </a:ext>
            </a:extLst>
          </p:cNvPr>
          <p:cNvSpPr/>
          <p:nvPr/>
        </p:nvSpPr>
        <p:spPr>
          <a:xfrm>
            <a:off x="8400335" y="1713301"/>
            <a:ext cx="3585340" cy="2549210"/>
          </a:xfrm>
          <a:prstGeom prst="borderCallout2">
            <a:avLst>
              <a:gd name="adj1" fmla="val 100032"/>
              <a:gd name="adj2" fmla="val 51701"/>
              <a:gd name="adj3" fmla="val 115210"/>
              <a:gd name="adj4" fmla="val 8821"/>
              <a:gd name="adj5" fmla="val 115150"/>
              <a:gd name="adj6" fmla="val -398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56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1" y="0"/>
            <a:ext cx="895575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27575" y="61555"/>
            <a:ext cx="1087497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AÇÕES PONTUADAS - PLANO DE AÇÕES E PROGRAMA DE INVESTIMENTOS </a:t>
            </a:r>
          </a:p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PA/PI, RELATIVO AO PERÍODO 2020/2023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29448C-5A3A-431B-B8B3-EF17CDE11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85"/>
          <a:stretch/>
        </p:blipFill>
        <p:spPr>
          <a:xfrm>
            <a:off x="2738093" y="926841"/>
            <a:ext cx="6715814" cy="593115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49E22B-D29D-452F-B1A1-687EFA4D8EFA}"/>
              </a:ext>
            </a:extLst>
          </p:cNvPr>
          <p:cNvSpPr txBox="1"/>
          <p:nvPr/>
        </p:nvSpPr>
        <p:spPr>
          <a:xfrm rot="16200000">
            <a:off x="6662487" y="3725010"/>
            <a:ext cx="5862856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</a:t>
            </a:r>
            <a:r>
              <a:rPr lang="pt-B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Relatório de Situação CBH- BT 2020 - Ano Base 2019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38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1" y="0"/>
            <a:ext cx="895575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27575" y="61555"/>
            <a:ext cx="1087497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AÇÕES PONTUADAS - PLANO DE AÇÕES E PROGRAMA DE INVESTIMENTOS </a:t>
            </a:r>
          </a:p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PA/PI, RELATIVO AO PERÍODO 2020/2023</a:t>
            </a:r>
            <a:endParaRPr lang="pt-BR" sz="5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FB993F-60E5-4D86-95C7-8C55728BA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55"/>
          <a:stretch/>
        </p:blipFill>
        <p:spPr>
          <a:xfrm>
            <a:off x="2395569" y="872034"/>
            <a:ext cx="7400861" cy="592441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FC1B8EE-E6D9-44C2-9217-6C34A37CB40A}"/>
              </a:ext>
            </a:extLst>
          </p:cNvPr>
          <p:cNvSpPr txBox="1"/>
          <p:nvPr/>
        </p:nvSpPr>
        <p:spPr>
          <a:xfrm rot="16200000">
            <a:off x="6911852" y="3725010"/>
            <a:ext cx="5862856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</a:t>
            </a:r>
            <a:r>
              <a:rPr lang="pt-B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Relatório de Situação CBH- BT 2020 - Ano Base 2019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48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27575" y="205184"/>
            <a:ext cx="1087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AÇÃO PROPOSTA COMPLEMENTAR</a:t>
            </a:r>
            <a:endParaRPr lang="pt-BR" sz="6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8F6BD3F-8A0E-40F8-B254-A9A1E71C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41" y="2307101"/>
            <a:ext cx="10094517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39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27575" y="205184"/>
            <a:ext cx="1087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DEMANDA X DISPONIBILIDADE (2007-2012) - POR SUB-REGIÃO</a:t>
            </a:r>
            <a:endParaRPr lang="pt-BR" sz="8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2ED473-BFE7-4EF7-8CEC-CCEAFAEF1FE6}"/>
              </a:ext>
            </a:extLst>
          </p:cNvPr>
          <p:cNvSpPr txBox="1"/>
          <p:nvPr/>
        </p:nvSpPr>
        <p:spPr>
          <a:xfrm>
            <a:off x="750805" y="1301126"/>
            <a:ext cx="10659138" cy="618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x Disponibilidade das 6 (seis) sub bacias  e evolução entre os cenários do ano de 2007 e 2012.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endParaRPr lang="pt-B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800"/>
              </a:spcAft>
            </a:pPr>
            <a:r>
              <a:rPr lang="pt-BR" sz="2000" i="1" dirty="0" err="1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</a:t>
            </a:r>
            <a:r>
              <a:rPr lang="pt-BR" sz="2000" i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20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sendo possível traçar um comparativo da atual situação, em consequência da carência de dados atualizados. </a:t>
            </a:r>
            <a:endParaRPr lang="pt-BR" i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pt-B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0B4567-784F-4362-A432-E5ECB8D6C1FD}"/>
              </a:ext>
            </a:extLst>
          </p:cNvPr>
          <p:cNvSpPr txBox="1"/>
          <p:nvPr/>
        </p:nvSpPr>
        <p:spPr>
          <a:xfrm>
            <a:off x="6376996" y="2623029"/>
            <a:ext cx="610402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B5F7321-50B8-40E6-B61B-E1145B010241}"/>
              </a:ext>
            </a:extLst>
          </p:cNvPr>
          <p:cNvSpPr/>
          <p:nvPr/>
        </p:nvSpPr>
        <p:spPr>
          <a:xfrm>
            <a:off x="415171" y="2602788"/>
            <a:ext cx="4695647" cy="24063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QUANTIDADE DE ÁGUA NECESSÁRIA </a:t>
            </a:r>
          </a:p>
          <a:p>
            <a:pPr algn="ctr"/>
            <a:r>
              <a:rPr lang="pt-BR" sz="2000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pt-BR" sz="2000" i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esenvolvimento das atividades humanas em determinada região</a:t>
            </a:r>
            <a:endParaRPr lang="pt-BR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22B0054-FE50-4908-BE18-15C424C3596E}"/>
              </a:ext>
            </a:extLst>
          </p:cNvPr>
          <p:cNvSpPr/>
          <p:nvPr/>
        </p:nvSpPr>
        <p:spPr>
          <a:xfrm>
            <a:off x="7081182" y="2638551"/>
            <a:ext cx="4695647" cy="24063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QUANTIDADE DE ÁGUA SUPERFICIAL DISPONÍVEL </a:t>
            </a:r>
          </a:p>
          <a:p>
            <a:pPr algn="ctr"/>
            <a:r>
              <a:rPr lang="pt-BR" sz="2000" i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captação nessa mesma região</a:t>
            </a:r>
            <a:endParaRPr lang="pt-BR" sz="20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A7CE423-B9D3-417D-AC0D-BF1B6CB7AF01}"/>
              </a:ext>
            </a:extLst>
          </p:cNvPr>
          <p:cNvSpPr txBox="1"/>
          <p:nvPr/>
        </p:nvSpPr>
        <p:spPr>
          <a:xfrm>
            <a:off x="5566611" y="2494147"/>
            <a:ext cx="12435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/>
              <a:t>x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C629EAF-00F9-42B3-BD74-CB1026676A38}"/>
              </a:ext>
            </a:extLst>
          </p:cNvPr>
          <p:cNvSpPr txBox="1"/>
          <p:nvPr/>
        </p:nvSpPr>
        <p:spPr>
          <a:xfrm>
            <a:off x="5350616" y="3530322"/>
            <a:ext cx="14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  <a:endParaRPr lang="pt-BR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02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E292E6-7AFF-4403-9CD6-04BD3553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2" y="144194"/>
            <a:ext cx="12169028" cy="65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12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imagem mostra um cano de esgoto despejando um líquido escuro em um córrego.">
            <a:extLst>
              <a:ext uri="{FF2B5EF4-FFF2-40B4-BE49-F238E27FC236}">
                <a16:creationId xmlns:a16="http://schemas.microsoft.com/office/drawing/2014/main" id="{5BDEDC75-92F5-4107-8104-7DE8B5750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95" b="32572"/>
          <a:stretch/>
        </p:blipFill>
        <p:spPr bwMode="auto">
          <a:xfrm>
            <a:off x="-1" y="3429001"/>
            <a:ext cx="1219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íduo">
            <a:extLst>
              <a:ext uri="{FF2B5EF4-FFF2-40B4-BE49-F238E27FC236}">
                <a16:creationId xmlns:a16="http://schemas.microsoft.com/office/drawing/2014/main" id="{743433EA-02E1-4E24-A872-35A0BF98A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98"/>
          <a:stretch/>
        </p:blipFill>
        <p:spPr bwMode="auto">
          <a:xfrm>
            <a:off x="0" y="0"/>
            <a:ext cx="1219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F7B2990-5B2A-442B-83EF-35D1EDEBBA81}"/>
              </a:ext>
            </a:extLst>
          </p:cNvPr>
          <p:cNvSpPr/>
          <p:nvPr/>
        </p:nvSpPr>
        <p:spPr>
          <a:xfrm>
            <a:off x="-10549" y="2793077"/>
            <a:ext cx="12202549" cy="12718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 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Resíduos Sólidos e Esgotamento Sanitário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21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9FBE51-E7D1-4EC2-805B-74752B45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0"/>
            <a:ext cx="12192000" cy="68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47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9FBE51-E7D1-4EC2-805B-74752B457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4243" r="31579" b="5002"/>
          <a:stretch/>
        </p:blipFill>
        <p:spPr bwMode="auto">
          <a:xfrm>
            <a:off x="206325" y="251084"/>
            <a:ext cx="7379368" cy="63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 Explicativo: Linha Dobrada 4">
            <a:extLst>
              <a:ext uri="{FF2B5EF4-FFF2-40B4-BE49-F238E27FC236}">
                <a16:creationId xmlns:a16="http://schemas.microsoft.com/office/drawing/2014/main" id="{823A64A4-E9BB-41F1-856D-2CB55E3CACEA}"/>
              </a:ext>
            </a:extLst>
          </p:cNvPr>
          <p:cNvSpPr/>
          <p:nvPr/>
        </p:nvSpPr>
        <p:spPr>
          <a:xfrm>
            <a:off x="7700211" y="1850482"/>
            <a:ext cx="4285464" cy="2412029"/>
          </a:xfrm>
          <a:prstGeom prst="borderCallout2">
            <a:avLst>
              <a:gd name="adj1" fmla="val 100032"/>
              <a:gd name="adj2" fmla="val 51701"/>
              <a:gd name="adj3" fmla="val 129136"/>
              <a:gd name="adj4" fmla="val 3452"/>
              <a:gd name="adj5" fmla="val 129352"/>
              <a:gd name="adj6" fmla="val -3088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DCB64DE-EC1B-4973-A25C-6D6A5B49969E}"/>
              </a:ext>
            </a:extLst>
          </p:cNvPr>
          <p:cNvSpPr txBox="1"/>
          <p:nvPr/>
        </p:nvSpPr>
        <p:spPr>
          <a:xfrm>
            <a:off x="7739205" y="2179333"/>
            <a:ext cx="42074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DIMINUIÇÃO NO INDICADOR</a:t>
            </a:r>
            <a:r>
              <a:rPr lang="pt-BR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resultando entre a oferta e demanda. </a:t>
            </a:r>
          </a:p>
          <a:p>
            <a:pPr algn="ctr"/>
            <a:endParaRPr lang="pt-B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 </a:t>
            </a:r>
            <a:r>
              <a:rPr lang="pt-BR" i="1" dirty="0"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ugere: Perdas na capacidade </a:t>
            </a:r>
            <a:r>
              <a:rPr lang="pt-BR" i="1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produzir água e aumento no consumo do recurso.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785927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648259-81EB-40B2-8E83-25ED5794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53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6A535D2-7910-4462-99F4-8634C827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28"/>
            <a:ext cx="12192000" cy="667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71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107E416-1C4D-42BD-9F81-CDBDB656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49"/>
            <a:ext cx="12192000" cy="680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907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63B22C8-3198-406E-A219-CBFE4135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4"/>
            <a:ext cx="12192000" cy="68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4090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-10548" y="2297437"/>
            <a:ext cx="12223648" cy="1461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3200" b="1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QUALIDADE DAS ÁGUAS </a:t>
            </a:r>
          </a:p>
          <a:p>
            <a:pPr algn="ctr"/>
            <a:r>
              <a:rPr lang="pt-BR" sz="3200" b="1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SUPERFICIAIS </a:t>
            </a:r>
            <a:endParaRPr lang="pt-BR" sz="5400" b="1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05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-10549" y="2698490"/>
            <a:ext cx="12223648" cy="14610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endParaRPr lang="pt-BR" sz="28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 DE MONITORAMENTO</a:t>
            </a: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SUPERFICIAIS </a:t>
            </a:r>
            <a:endParaRPr lang="pt-BR" sz="2800" b="1" dirty="0">
              <a:solidFill>
                <a:schemeClr val="bg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pt-BR" sz="5400" b="1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325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CE76CB9-603C-49B5-A553-DD8468D69C5A}"/>
              </a:ext>
            </a:extLst>
          </p:cNvPr>
          <p:cNvSpPr/>
          <p:nvPr/>
        </p:nvSpPr>
        <p:spPr>
          <a:xfrm>
            <a:off x="0" y="3"/>
            <a:ext cx="1220254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4A95C8-877D-4540-9C54-E23DAA58B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481462" cy="523220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01603C-F40E-4EF1-88C2-00ACA26B0F5C}"/>
              </a:ext>
            </a:extLst>
          </p:cNvPr>
          <p:cNvSpPr txBox="1"/>
          <p:nvPr/>
        </p:nvSpPr>
        <p:spPr>
          <a:xfrm>
            <a:off x="1223890" y="87958"/>
            <a:ext cx="10874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DESCRIÇÃO DOS PONTOS DE AMOSTRAGEM - REDE DE MONITORAMENTO</a:t>
            </a:r>
            <a:endParaRPr lang="pt-BR" sz="6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5CD2B71-8020-43FF-8510-38016EA9A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5" y="523221"/>
            <a:ext cx="1188789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2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CE76CB9-603C-49B5-A553-DD8468D69C5A}"/>
              </a:ext>
            </a:extLst>
          </p:cNvPr>
          <p:cNvSpPr/>
          <p:nvPr/>
        </p:nvSpPr>
        <p:spPr>
          <a:xfrm>
            <a:off x="0" y="3"/>
            <a:ext cx="12202549" cy="8720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4A95C8-877D-4540-9C54-E23DAA58B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01603C-F40E-4EF1-88C2-00ACA26B0F5C}"/>
              </a:ext>
            </a:extLst>
          </p:cNvPr>
          <p:cNvSpPr txBox="1"/>
          <p:nvPr/>
        </p:nvSpPr>
        <p:spPr>
          <a:xfrm>
            <a:off x="1223890" y="87958"/>
            <a:ext cx="10874974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COMPARATIVO ENTRE ANO 2000 X 2019</a:t>
            </a:r>
          </a:p>
          <a:p>
            <a:pPr algn="ctr"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PONTO DE AMOSTRAGEM</a:t>
            </a:r>
            <a:endParaRPr lang="pt-BR" sz="6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5740794-C0B4-472A-A01F-1BD95A4BD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5901" r="31929" b="3902"/>
          <a:stretch/>
        </p:blipFill>
        <p:spPr bwMode="auto">
          <a:xfrm>
            <a:off x="266619" y="1187356"/>
            <a:ext cx="5629214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Mapa 2019">
            <a:extLst>
              <a:ext uri="{FF2B5EF4-FFF2-40B4-BE49-F238E27FC236}">
                <a16:creationId xmlns:a16="http://schemas.microsoft.com/office/drawing/2014/main" id="{16D9B5C2-9E04-442F-B35E-D1C36441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6859" r="33133" b="3979"/>
          <a:stretch/>
        </p:blipFill>
        <p:spPr bwMode="auto">
          <a:xfrm>
            <a:off x="6304047" y="1187354"/>
            <a:ext cx="5629214" cy="548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C67C74-EC54-407D-8D52-F4D0B0FBEABB}"/>
              </a:ext>
            </a:extLst>
          </p:cNvPr>
          <p:cNvSpPr txBox="1"/>
          <p:nvPr/>
        </p:nvSpPr>
        <p:spPr>
          <a:xfrm>
            <a:off x="5583421" y="719938"/>
            <a:ext cx="12435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/>
              <a:t>x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53FFE63-71E5-4785-B7D5-E60EBC83E937}"/>
              </a:ext>
            </a:extLst>
          </p:cNvPr>
          <p:cNvSpPr txBox="1"/>
          <p:nvPr/>
        </p:nvSpPr>
        <p:spPr>
          <a:xfrm>
            <a:off x="5367426" y="1756113"/>
            <a:ext cx="145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  <a:endParaRPr lang="pt-BR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8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261980"/>
            <a:ext cx="12202549" cy="10595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 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Resíduos Sólidos e Esgotamento Sanitário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A9638AC-8688-4C14-BFC4-422E31CC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925" y="2035962"/>
            <a:ext cx="7014149" cy="367480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FC90F87-F790-43FC-A681-B3099FA9A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69" y="261979"/>
            <a:ext cx="990734" cy="1059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440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95D25C1-B343-4DD4-9B9C-EFA0EAFFD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91" y="870609"/>
            <a:ext cx="6187119" cy="598739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6F04347-BDCC-400A-8692-5E0F5ABB2266}"/>
              </a:ext>
            </a:extLst>
          </p:cNvPr>
          <p:cNvSpPr/>
          <p:nvPr/>
        </p:nvSpPr>
        <p:spPr>
          <a:xfrm>
            <a:off x="0" y="3"/>
            <a:ext cx="12202549" cy="8720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CB48C19-7DF3-40A1-8032-2ECE6002B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08B4264-FCF0-4F4E-BB5A-E40DD4F9A95E}"/>
              </a:ext>
            </a:extLst>
          </p:cNvPr>
          <p:cNvSpPr txBox="1"/>
          <p:nvPr/>
        </p:nvSpPr>
        <p:spPr>
          <a:xfrm>
            <a:off x="1223890" y="250640"/>
            <a:ext cx="10968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CENÁRIO DE COLETAS POR PONTOS DE AMOSTRAGEM EM QUADRIÊNIOS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A8633C7-4D9B-4171-97AD-94ED135B2314}"/>
              </a:ext>
            </a:extLst>
          </p:cNvPr>
          <p:cNvSpPr txBox="1"/>
          <p:nvPr/>
        </p:nvSpPr>
        <p:spPr>
          <a:xfrm>
            <a:off x="9450107" y="2357953"/>
            <a:ext cx="2135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Utilizado para quantificar a evolução dos pontos de monitoramento, próximo slide.</a:t>
            </a:r>
            <a:endParaRPr lang="pt-BR" i="1" dirty="0"/>
          </a:p>
        </p:txBody>
      </p:sp>
      <p:sp>
        <p:nvSpPr>
          <p:cNvPr id="18" name="Texto Explicativo: Linha Dobrada 17">
            <a:extLst>
              <a:ext uri="{FF2B5EF4-FFF2-40B4-BE49-F238E27FC236}">
                <a16:creationId xmlns:a16="http://schemas.microsoft.com/office/drawing/2014/main" id="{6E2ABBB6-2AEC-42B0-9CBE-F6B62D7B50E6}"/>
              </a:ext>
            </a:extLst>
          </p:cNvPr>
          <p:cNvSpPr/>
          <p:nvPr/>
        </p:nvSpPr>
        <p:spPr>
          <a:xfrm>
            <a:off x="9263784" y="2345720"/>
            <a:ext cx="2454603" cy="1778792"/>
          </a:xfrm>
          <a:prstGeom prst="borderCallout2">
            <a:avLst>
              <a:gd name="adj1" fmla="val 121755"/>
              <a:gd name="adj2" fmla="val -58914"/>
              <a:gd name="adj3" fmla="val 119307"/>
              <a:gd name="adj4" fmla="val -23283"/>
              <a:gd name="adj5" fmla="val 53207"/>
              <a:gd name="adj6" fmla="val -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2859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4FB5ED-63C6-4433-A5CC-759B0051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98" y="1122672"/>
            <a:ext cx="9201004" cy="570178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8E24F06-F2EF-43CF-A89F-4DE23BDBC52C}"/>
              </a:ext>
            </a:extLst>
          </p:cNvPr>
          <p:cNvSpPr/>
          <p:nvPr/>
        </p:nvSpPr>
        <p:spPr>
          <a:xfrm>
            <a:off x="0" y="3"/>
            <a:ext cx="12202549" cy="8720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BA9C49-E914-4422-BD16-CC26B27CC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AE6D31-ABD4-4076-857F-5D7D6EAD1DA5}"/>
              </a:ext>
            </a:extLst>
          </p:cNvPr>
          <p:cNvSpPr txBox="1"/>
          <p:nvPr/>
        </p:nvSpPr>
        <p:spPr>
          <a:xfrm>
            <a:off x="1223890" y="250640"/>
            <a:ext cx="10968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REDE DE MONITORAMENTO </a:t>
            </a:r>
          </a:p>
        </p:txBody>
      </p:sp>
    </p:spTree>
    <p:extLst>
      <p:ext uri="{BB962C8B-B14F-4D97-AF65-F5344CB8AC3E}">
        <p14:creationId xmlns:p14="http://schemas.microsoft.com/office/powerpoint/2010/main" val="3606609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-10549" y="2698490"/>
            <a:ext cx="12223648" cy="14610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endParaRPr lang="pt-BR" sz="28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</a:t>
            </a: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SUBTERRÂNEAS </a:t>
            </a:r>
            <a:endParaRPr lang="pt-BR" sz="2800" b="1" dirty="0">
              <a:solidFill>
                <a:schemeClr val="bg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pt-BR" sz="5400" b="1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81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74407"/>
            <a:ext cx="1087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QUALITATIVOS APURADOS</a:t>
            </a:r>
            <a:endParaRPr lang="pt-BR" sz="7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D1E6C7A-D8B0-40CD-B3DA-8EB68C9C2AC1}"/>
              </a:ext>
            </a:extLst>
          </p:cNvPr>
          <p:cNvSpPr/>
          <p:nvPr/>
        </p:nvSpPr>
        <p:spPr>
          <a:xfrm>
            <a:off x="1961149" y="1327389"/>
            <a:ext cx="8638672" cy="8720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IQA -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Índice de Qualidade da Água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37AD868-0143-4188-97CF-7375B5506962}"/>
              </a:ext>
            </a:extLst>
          </p:cNvPr>
          <p:cNvSpPr/>
          <p:nvPr/>
        </p:nvSpPr>
        <p:spPr>
          <a:xfrm>
            <a:off x="1961149" y="2673335"/>
            <a:ext cx="8638672" cy="8720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Índice de Qualidade das Águas </a:t>
            </a:r>
          </a:p>
          <a:p>
            <a:pPr lvl="0" algn="ctr"/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0AEEC31-6B43-4ADB-A915-13DF4FB14061}"/>
              </a:ext>
            </a:extLst>
          </p:cNvPr>
          <p:cNvSpPr/>
          <p:nvPr/>
        </p:nvSpPr>
        <p:spPr>
          <a:xfrm>
            <a:off x="1961149" y="5094594"/>
            <a:ext cx="8638672" cy="8720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 -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Índice de Qualidade das </a:t>
            </a:r>
          </a:p>
          <a:p>
            <a:pPr lvl="0" algn="ctr"/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para Proteção da Vida Aquática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D202590-6919-4318-AD86-68413A8187D5}"/>
              </a:ext>
            </a:extLst>
          </p:cNvPr>
          <p:cNvSpPr/>
          <p:nvPr/>
        </p:nvSpPr>
        <p:spPr>
          <a:xfrm>
            <a:off x="1961149" y="3883964"/>
            <a:ext cx="8638672" cy="8720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800"/>
              </a:spcAft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IET -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Índice do Estado Trófico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841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65A677-3E0E-43E9-9DCB-CA1DBC511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1" r="-703"/>
          <a:stretch/>
        </p:blipFill>
        <p:spPr>
          <a:xfrm>
            <a:off x="1584239" y="259009"/>
            <a:ext cx="9023522" cy="63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14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74407"/>
            <a:ext cx="1087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IQA - ÍNDICE DE QUALIDADE DA ÁGUA</a:t>
            </a:r>
            <a:endParaRPr lang="pt-B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8B62BCB-AAE7-4D40-88E4-337271106524}"/>
              </a:ext>
            </a:extLst>
          </p:cNvPr>
          <p:cNvSpPr txBox="1"/>
          <p:nvPr/>
        </p:nvSpPr>
        <p:spPr>
          <a:xfrm>
            <a:off x="220841" y="1519320"/>
            <a:ext cx="39364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pt-BR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18C4B2-AFD7-40FB-A57E-AEA40873C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7" t="15135" r="5589"/>
          <a:stretch/>
        </p:blipFill>
        <p:spPr>
          <a:xfrm>
            <a:off x="1296440" y="2071269"/>
            <a:ext cx="4799560" cy="383222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349991-2BDA-4CA1-99A5-7F68C6AACAD3}"/>
              </a:ext>
            </a:extLst>
          </p:cNvPr>
          <p:cNvSpPr txBox="1"/>
          <p:nvPr/>
        </p:nvSpPr>
        <p:spPr>
          <a:xfrm>
            <a:off x="742460" y="1732881"/>
            <a:ext cx="61521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Enquadramentos em função IQA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34CD406-A0A0-4D88-9062-CEE567E42F52}"/>
              </a:ext>
            </a:extLst>
          </p:cNvPr>
          <p:cNvSpPr txBox="1"/>
          <p:nvPr/>
        </p:nvSpPr>
        <p:spPr>
          <a:xfrm>
            <a:off x="7980947" y="2699101"/>
            <a:ext cx="3497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pt-B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NOVE VARIÁVEIS </a:t>
            </a:r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qualidade que indicam a presença de efluentes sanitários no corpo de água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o Explicativo: Linha Dobrada 24">
            <a:extLst>
              <a:ext uri="{FF2B5EF4-FFF2-40B4-BE49-F238E27FC236}">
                <a16:creationId xmlns:a16="http://schemas.microsoft.com/office/drawing/2014/main" id="{6507ACA7-F4FD-4650-B297-81DB575BF5E2}"/>
              </a:ext>
            </a:extLst>
          </p:cNvPr>
          <p:cNvSpPr/>
          <p:nvPr/>
        </p:nvSpPr>
        <p:spPr>
          <a:xfrm>
            <a:off x="7796464" y="2518611"/>
            <a:ext cx="3866147" cy="1684421"/>
          </a:xfrm>
          <a:prstGeom prst="borderCallout2">
            <a:avLst>
              <a:gd name="adj1" fmla="val 85127"/>
              <a:gd name="adj2" fmla="val -47535"/>
              <a:gd name="adj3" fmla="val 56109"/>
              <a:gd name="adj4" fmla="val -26741"/>
              <a:gd name="adj5" fmla="val 53207"/>
              <a:gd name="adj6" fmla="val -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1434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74407"/>
            <a:ext cx="1087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IQA - ÍNDICE DE QUALIDADE DA ÁGUA (SUPERFICIAL)</a:t>
            </a:r>
            <a:endParaRPr lang="pt-B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47A948A-0A4A-485D-B7C3-9C2CA1EB6075}"/>
              </a:ext>
            </a:extLst>
          </p:cNvPr>
          <p:cNvSpPr/>
          <p:nvPr/>
        </p:nvSpPr>
        <p:spPr>
          <a:xfrm>
            <a:off x="1223890" y="1277413"/>
            <a:ext cx="9896794" cy="4115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23A11C4-0713-4CCD-8BA4-2B4B4CD7C95C}"/>
              </a:ext>
            </a:extLst>
          </p:cNvPr>
          <p:cNvSpPr txBox="1"/>
          <p:nvPr/>
        </p:nvSpPr>
        <p:spPr>
          <a:xfrm>
            <a:off x="4475021" y="1076384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D81D3B1-2029-41BA-AFD0-9CEA34749D2E}"/>
              </a:ext>
            </a:extLst>
          </p:cNvPr>
          <p:cNvSpPr txBox="1"/>
          <p:nvPr/>
        </p:nvSpPr>
        <p:spPr>
          <a:xfrm>
            <a:off x="1573046" y="1833070"/>
            <a:ext cx="4006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RIBEIRÃO BAGUAÇU </a:t>
            </a:r>
            <a:endParaRPr lang="pt-BR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DE07D7-A063-445F-9CA8-EF1A8D6C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663" y="2444548"/>
            <a:ext cx="9432599" cy="2611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34CD406-A0A0-4D88-9062-CEE567E42F52}"/>
              </a:ext>
            </a:extLst>
          </p:cNvPr>
          <p:cNvSpPr txBox="1"/>
          <p:nvPr/>
        </p:nvSpPr>
        <p:spPr>
          <a:xfrm>
            <a:off x="2882052" y="5857824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IQA: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Manteve-se o enquadramento de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condição “Boa”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todos os anos apurados.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o Explicativo: Linha Dobrada 24">
            <a:extLst>
              <a:ext uri="{FF2B5EF4-FFF2-40B4-BE49-F238E27FC236}">
                <a16:creationId xmlns:a16="http://schemas.microsoft.com/office/drawing/2014/main" id="{6507ACA7-F4FD-4650-B297-81DB575BF5E2}"/>
              </a:ext>
            </a:extLst>
          </p:cNvPr>
          <p:cNvSpPr/>
          <p:nvPr/>
        </p:nvSpPr>
        <p:spPr>
          <a:xfrm>
            <a:off x="2882052" y="5615678"/>
            <a:ext cx="6705600" cy="1067915"/>
          </a:xfrm>
          <a:prstGeom prst="borderCallout2">
            <a:avLst>
              <a:gd name="adj1" fmla="val -19537"/>
              <a:gd name="adj2" fmla="val 55640"/>
              <a:gd name="adj3" fmla="val -7772"/>
              <a:gd name="adj4" fmla="val 53199"/>
              <a:gd name="adj5" fmla="val -1414"/>
              <a:gd name="adj6" fmla="val 4759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91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349991-2BDA-4CA1-99A5-7F68C6AACAD3}"/>
              </a:ext>
            </a:extLst>
          </p:cNvPr>
          <p:cNvSpPr txBox="1"/>
          <p:nvPr/>
        </p:nvSpPr>
        <p:spPr>
          <a:xfrm>
            <a:off x="152344" y="1803649"/>
            <a:ext cx="61521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Enquadramentos em função IAP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B0C8FD-ED9B-45E3-8FAB-4052BCE39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99" y="2177406"/>
            <a:ext cx="4519437" cy="397493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3E8FC4-9DFE-4F14-AA3F-C3F8D9766AE0}"/>
              </a:ext>
            </a:extLst>
          </p:cNvPr>
          <p:cNvSpPr txBox="1"/>
          <p:nvPr/>
        </p:nvSpPr>
        <p:spPr>
          <a:xfrm>
            <a:off x="7828306" y="2801255"/>
            <a:ext cx="37052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</a:rPr>
              <a:t>V</a:t>
            </a:r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ariáveis consideradas no IQA + substâncias tóxicas e as variáveis que afetam a qualidade organoléptica da água</a:t>
            </a:r>
            <a:r>
              <a:rPr lang="pt-BR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pt-BR" i="1" dirty="0"/>
          </a:p>
        </p:txBody>
      </p:sp>
      <p:sp>
        <p:nvSpPr>
          <p:cNvPr id="20" name="Texto Explicativo: Linha Dobrada 19">
            <a:extLst>
              <a:ext uri="{FF2B5EF4-FFF2-40B4-BE49-F238E27FC236}">
                <a16:creationId xmlns:a16="http://schemas.microsoft.com/office/drawing/2014/main" id="{8185242A-3EB1-48FA-9875-00FD2975D3DC}"/>
              </a:ext>
            </a:extLst>
          </p:cNvPr>
          <p:cNvSpPr/>
          <p:nvPr/>
        </p:nvSpPr>
        <p:spPr>
          <a:xfrm>
            <a:off x="7747856" y="2510613"/>
            <a:ext cx="3866147" cy="2212501"/>
          </a:xfrm>
          <a:prstGeom prst="borderCallout2">
            <a:avLst>
              <a:gd name="adj1" fmla="val 83677"/>
              <a:gd name="adj2" fmla="val -60813"/>
              <a:gd name="adj3" fmla="val 57559"/>
              <a:gd name="adj4" fmla="val -30890"/>
              <a:gd name="adj5" fmla="val 53207"/>
              <a:gd name="adj6" fmla="val -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0669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8F24B98-BBF0-49FA-834E-6FD95B85536C}"/>
              </a:ext>
            </a:extLst>
          </p:cNvPr>
          <p:cNvSpPr/>
          <p:nvPr/>
        </p:nvSpPr>
        <p:spPr>
          <a:xfrm>
            <a:off x="1223890" y="1277413"/>
            <a:ext cx="9896794" cy="4115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146CDD-6C8F-4A01-9F47-F3D5831A385F}"/>
              </a:ext>
            </a:extLst>
          </p:cNvPr>
          <p:cNvSpPr txBox="1"/>
          <p:nvPr/>
        </p:nvSpPr>
        <p:spPr>
          <a:xfrm>
            <a:off x="4475021" y="1076384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94A3F1-26E2-4C40-9669-D2564D7776C2}"/>
              </a:ext>
            </a:extLst>
          </p:cNvPr>
          <p:cNvSpPr txBox="1"/>
          <p:nvPr/>
        </p:nvSpPr>
        <p:spPr>
          <a:xfrm>
            <a:off x="1573046" y="1833070"/>
            <a:ext cx="4006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RIBEIRÃO BAGUAÇU 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09DBCC6-7A30-42F3-8627-4F081583862E}"/>
              </a:ext>
            </a:extLst>
          </p:cNvPr>
          <p:cNvSpPr txBox="1"/>
          <p:nvPr/>
        </p:nvSpPr>
        <p:spPr>
          <a:xfrm>
            <a:off x="3038900" y="5798332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IAP: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Apresenta enquadramento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“Regular”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2016, nos cenários restantes manteve-se em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condição “Boa”.</a:t>
            </a:r>
            <a:endParaRPr lang="pt-BR" sz="20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 Explicativo: Linha Dobrada 19">
            <a:extLst>
              <a:ext uri="{FF2B5EF4-FFF2-40B4-BE49-F238E27FC236}">
                <a16:creationId xmlns:a16="http://schemas.microsoft.com/office/drawing/2014/main" id="{0A113878-0B2A-464D-99A9-2518643A3F0F}"/>
              </a:ext>
            </a:extLst>
          </p:cNvPr>
          <p:cNvSpPr/>
          <p:nvPr/>
        </p:nvSpPr>
        <p:spPr>
          <a:xfrm>
            <a:off x="2882051" y="5615678"/>
            <a:ext cx="6862449" cy="1067915"/>
          </a:xfrm>
          <a:prstGeom prst="borderCallout2">
            <a:avLst>
              <a:gd name="adj1" fmla="val -19537"/>
              <a:gd name="adj2" fmla="val 55640"/>
              <a:gd name="adj3" fmla="val -7772"/>
              <a:gd name="adj4" fmla="val 53199"/>
              <a:gd name="adj5" fmla="val -1414"/>
              <a:gd name="adj6" fmla="val 4759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6D3C1C-DA43-40BB-B1F3-A9A55AD6A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9"/>
          <a:stretch/>
        </p:blipFill>
        <p:spPr>
          <a:xfrm>
            <a:off x="1526999" y="2492658"/>
            <a:ext cx="9290572" cy="2610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222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349991-2BDA-4CA1-99A5-7F68C6AACAD3}"/>
              </a:ext>
            </a:extLst>
          </p:cNvPr>
          <p:cNvSpPr txBox="1"/>
          <p:nvPr/>
        </p:nvSpPr>
        <p:spPr>
          <a:xfrm>
            <a:off x="-602628" y="1124988"/>
            <a:ext cx="61521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Enquadramentos em função IET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3E8FC4-9DFE-4F14-AA3F-C3F8D9766AE0}"/>
              </a:ext>
            </a:extLst>
          </p:cNvPr>
          <p:cNvSpPr txBox="1"/>
          <p:nvPr/>
        </p:nvSpPr>
        <p:spPr>
          <a:xfrm>
            <a:off x="6176210" y="1498745"/>
            <a:ext cx="56381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lassifica os corpos de água em </a:t>
            </a:r>
            <a:r>
              <a:rPr lang="pt-BR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diferentes graus de trofia</a:t>
            </a:r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ou seja, avalia a qualidade da água quanto ao enriquecimento por nutrientes e seu efeito relacionado ao crescimento excessivo das algas e cianobactérias.</a:t>
            </a:r>
            <a:endParaRPr lang="pt-BR" sz="1800" i="1" dirty="0"/>
          </a:p>
        </p:txBody>
      </p:sp>
      <p:sp>
        <p:nvSpPr>
          <p:cNvPr id="20" name="Texto Explicativo: Linha Dobrada 19">
            <a:extLst>
              <a:ext uri="{FF2B5EF4-FFF2-40B4-BE49-F238E27FC236}">
                <a16:creationId xmlns:a16="http://schemas.microsoft.com/office/drawing/2014/main" id="{8185242A-3EB1-48FA-9875-00FD2975D3DC}"/>
              </a:ext>
            </a:extLst>
          </p:cNvPr>
          <p:cNvSpPr/>
          <p:nvPr/>
        </p:nvSpPr>
        <p:spPr>
          <a:xfrm>
            <a:off x="6096000" y="1322829"/>
            <a:ext cx="5798556" cy="2186436"/>
          </a:xfrm>
          <a:prstGeom prst="borderCallout2">
            <a:avLst>
              <a:gd name="adj1" fmla="val 109968"/>
              <a:gd name="adj2" fmla="val -28072"/>
              <a:gd name="adj3" fmla="val 54060"/>
              <a:gd name="adj4" fmla="val -9602"/>
              <a:gd name="adj5" fmla="val 53802"/>
              <a:gd name="adj6" fmla="val -123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B687AFE-0D18-44C4-A6A4-E2A23C9BE2B4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D51BB51-BDFA-4A73-89FF-7AE80FDFC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8845F8-4EF1-4A00-9FD8-4E45D87E0432}"/>
              </a:ext>
            </a:extLst>
          </p:cNvPr>
          <p:cNvSpPr txBox="1"/>
          <p:nvPr/>
        </p:nvSpPr>
        <p:spPr>
          <a:xfrm>
            <a:off x="1275732" y="51296"/>
            <a:ext cx="109162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 - ÍNDICE DE QUALIDADE DAS </a:t>
            </a:r>
          </a:p>
          <a:p>
            <a:pPr lvl="0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PARA PROTEÇÃO DA VIDA AQUÁTICA</a:t>
            </a:r>
            <a:endParaRPr lang="pt-BR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0ABBB08-A4DE-4E2D-8FC9-8049547B217D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3EF9102-8FAB-4A05-A27B-AA97C8BCB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1E312AE-1541-4C11-BE5C-AA34602436DF}"/>
              </a:ext>
            </a:extLst>
          </p:cNvPr>
          <p:cNvSpPr txBox="1"/>
          <p:nvPr/>
        </p:nvSpPr>
        <p:spPr>
          <a:xfrm>
            <a:off x="1275732" y="174027"/>
            <a:ext cx="1087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IET - ÍNDICE DO ESTADO TRÓFICO</a:t>
            </a:r>
            <a:endParaRPr lang="pt-B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A6EEA7-BBEE-4615-8788-37EB90FE4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"/>
          <a:stretch/>
        </p:blipFill>
        <p:spPr>
          <a:xfrm>
            <a:off x="2514082" y="5311140"/>
            <a:ext cx="7704306" cy="138608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5CB0820-6F59-492B-929C-A88348E09823}"/>
              </a:ext>
            </a:extLst>
          </p:cNvPr>
          <p:cNvSpPr txBox="1"/>
          <p:nvPr/>
        </p:nvSpPr>
        <p:spPr>
          <a:xfrm>
            <a:off x="421453" y="5806267"/>
            <a:ext cx="2000906" cy="36994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2F789286-675A-4627-AB1B-1695A25FFA95}"/>
              </a:ext>
            </a:extLst>
          </p:cNvPr>
          <p:cNvCxnSpPr>
            <a:cxnSpLocks/>
            <a:endCxn id="23" idx="1"/>
          </p:cNvCxnSpPr>
          <p:nvPr/>
        </p:nvCxnSpPr>
        <p:spPr>
          <a:xfrm rot="5400000">
            <a:off x="-792613" y="4770822"/>
            <a:ext cx="2434483" cy="6350"/>
          </a:xfrm>
          <a:prstGeom prst="bentConnector4">
            <a:avLst>
              <a:gd name="adj1" fmla="val -1903"/>
              <a:gd name="adj2" fmla="val 370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>
            <a:extLst>
              <a:ext uri="{FF2B5EF4-FFF2-40B4-BE49-F238E27FC236}">
                <a16:creationId xmlns:a16="http://schemas.microsoft.com/office/drawing/2014/main" id="{6F9E77A0-FCF4-4D7E-86BD-1511166D1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6" y="1498745"/>
            <a:ext cx="4221645" cy="34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1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íduo">
            <a:extLst>
              <a:ext uri="{FF2B5EF4-FFF2-40B4-BE49-F238E27FC236}">
                <a16:creationId xmlns:a16="http://schemas.microsoft.com/office/drawing/2014/main" id="{F8D677C2-0646-4F8E-A7A0-1B4E895E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17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D3B96B0-A7A2-4081-BD68-9928EA7E0693}"/>
              </a:ext>
            </a:extLst>
          </p:cNvPr>
          <p:cNvSpPr/>
          <p:nvPr/>
        </p:nvSpPr>
        <p:spPr>
          <a:xfrm>
            <a:off x="-10548" y="2508452"/>
            <a:ext cx="12427630" cy="14610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INDICADORES DE RESÍDUOS SÓLIDOS </a:t>
            </a:r>
            <a:endParaRPr lang="pt-BR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7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8F24B98-BBF0-49FA-834E-6FD95B85536C}"/>
              </a:ext>
            </a:extLst>
          </p:cNvPr>
          <p:cNvSpPr/>
          <p:nvPr/>
        </p:nvSpPr>
        <p:spPr>
          <a:xfrm>
            <a:off x="1223890" y="1277413"/>
            <a:ext cx="9896794" cy="4115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146CDD-6C8F-4A01-9F47-F3D5831A385F}"/>
              </a:ext>
            </a:extLst>
          </p:cNvPr>
          <p:cNvSpPr txBox="1"/>
          <p:nvPr/>
        </p:nvSpPr>
        <p:spPr>
          <a:xfrm>
            <a:off x="4475021" y="1076384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94A3F1-26E2-4C40-9669-D2564D7776C2}"/>
              </a:ext>
            </a:extLst>
          </p:cNvPr>
          <p:cNvSpPr txBox="1"/>
          <p:nvPr/>
        </p:nvSpPr>
        <p:spPr>
          <a:xfrm>
            <a:off x="1573046" y="1833070"/>
            <a:ext cx="4006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RIBEIRÃO BAGUAÇU 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C2BED9C-387A-4E96-8B57-58DF1650A99A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4DA4A85-E29D-49FB-B61E-787929DB6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0EA66A-6470-4ABA-B0D0-5167BC79D227}"/>
              </a:ext>
            </a:extLst>
          </p:cNvPr>
          <p:cNvSpPr txBox="1"/>
          <p:nvPr/>
        </p:nvSpPr>
        <p:spPr>
          <a:xfrm>
            <a:off x="1275732" y="174027"/>
            <a:ext cx="1087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IET - ÍNDICE DO ESTADO TRÓFICO</a:t>
            </a:r>
            <a:endParaRPr lang="pt-B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A2D01C-3407-41AF-861F-EF172684E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" t="-1" r="1" b="1211"/>
          <a:stretch/>
        </p:blipFill>
        <p:spPr>
          <a:xfrm>
            <a:off x="1466631" y="2499267"/>
            <a:ext cx="9411308" cy="264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3B2439A-C10F-4B01-8E0F-E6AC6BA682B3}"/>
              </a:ext>
            </a:extLst>
          </p:cNvPr>
          <p:cNvSpPr txBox="1"/>
          <p:nvPr/>
        </p:nvSpPr>
        <p:spPr>
          <a:xfrm>
            <a:off x="1832194" y="5692788"/>
            <a:ext cx="874475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pt-BR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IET: </a:t>
            </a:r>
            <a:r>
              <a:rPr lang="pt-BR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Variação de enquadramento, classificado como 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1900" b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Eutrófico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BR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(2004), oscilando entre 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1900" b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Mesotrófico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BR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(2008), 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1900" b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Ultraoligotrófico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pt-BR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(2012) e </a:t>
            </a:r>
            <a:r>
              <a:rPr lang="pt-BR" sz="19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“Oligotrófico</a:t>
            </a:r>
            <a:r>
              <a:rPr lang="pt-BR" sz="1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(2016 e 2019).</a:t>
            </a:r>
            <a:endParaRPr lang="pt-BR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o Explicativo: Linha Dobrada 20">
            <a:extLst>
              <a:ext uri="{FF2B5EF4-FFF2-40B4-BE49-F238E27FC236}">
                <a16:creationId xmlns:a16="http://schemas.microsoft.com/office/drawing/2014/main" id="{7553C617-628C-409C-9A8E-DD3BAB870417}"/>
              </a:ext>
            </a:extLst>
          </p:cNvPr>
          <p:cNvSpPr/>
          <p:nvPr/>
        </p:nvSpPr>
        <p:spPr>
          <a:xfrm>
            <a:off x="1615053" y="5615678"/>
            <a:ext cx="9114463" cy="1123716"/>
          </a:xfrm>
          <a:prstGeom prst="borderCallout2">
            <a:avLst>
              <a:gd name="adj1" fmla="val -19537"/>
              <a:gd name="adj2" fmla="val 55640"/>
              <a:gd name="adj3" fmla="val -7772"/>
              <a:gd name="adj4" fmla="val 53199"/>
              <a:gd name="adj5" fmla="val -1414"/>
              <a:gd name="adj6" fmla="val 4759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635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9349991-2BDA-4CA1-99A5-7F68C6AACAD3}"/>
              </a:ext>
            </a:extLst>
          </p:cNvPr>
          <p:cNvSpPr txBox="1"/>
          <p:nvPr/>
        </p:nvSpPr>
        <p:spPr>
          <a:xfrm>
            <a:off x="120259" y="1929540"/>
            <a:ext cx="6152146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Enquadramentos em função IVA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D3E8FC4-9DFE-4F14-AA3F-C3F8D9766AE0}"/>
              </a:ext>
            </a:extLst>
          </p:cNvPr>
          <p:cNvSpPr txBox="1"/>
          <p:nvPr/>
        </p:nvSpPr>
        <p:spPr>
          <a:xfrm>
            <a:off x="7627779" y="2801254"/>
            <a:ext cx="37052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Avaliar a qualidade das águas para a proteção da vida aquática, incluindo no seu cálculo as variáveis essenciais para os organismos aquáticos.</a:t>
            </a:r>
            <a:endParaRPr lang="pt-BR" sz="1800" i="1" dirty="0"/>
          </a:p>
        </p:txBody>
      </p:sp>
      <p:sp>
        <p:nvSpPr>
          <p:cNvPr id="20" name="Texto Explicativo: Linha Dobrada 19">
            <a:extLst>
              <a:ext uri="{FF2B5EF4-FFF2-40B4-BE49-F238E27FC236}">
                <a16:creationId xmlns:a16="http://schemas.microsoft.com/office/drawing/2014/main" id="{8185242A-3EB1-48FA-9875-00FD2975D3DC}"/>
              </a:ext>
            </a:extLst>
          </p:cNvPr>
          <p:cNvSpPr/>
          <p:nvPr/>
        </p:nvSpPr>
        <p:spPr>
          <a:xfrm>
            <a:off x="7427253" y="2342154"/>
            <a:ext cx="4106298" cy="2549417"/>
          </a:xfrm>
          <a:prstGeom prst="borderCallout2">
            <a:avLst>
              <a:gd name="adj1" fmla="val 95682"/>
              <a:gd name="adj2" fmla="val -54563"/>
              <a:gd name="adj3" fmla="val 93702"/>
              <a:gd name="adj4" fmla="val -26202"/>
              <a:gd name="adj5" fmla="val 44888"/>
              <a:gd name="adj6" fmla="val -312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B687AFE-0D18-44C4-A6A4-E2A23C9BE2B4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D51BB51-BDFA-4A73-89FF-7AE80FDFC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8845F8-4EF1-4A00-9FD8-4E45D87E0432}"/>
              </a:ext>
            </a:extLst>
          </p:cNvPr>
          <p:cNvSpPr txBox="1"/>
          <p:nvPr/>
        </p:nvSpPr>
        <p:spPr>
          <a:xfrm>
            <a:off x="1275732" y="51296"/>
            <a:ext cx="109162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 - ÍNDICE DE QUALIDADE DAS </a:t>
            </a:r>
          </a:p>
          <a:p>
            <a:pPr lvl="0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PARA PROTEÇÃO DA VIDA AQUÁTICA</a:t>
            </a:r>
            <a:endParaRPr lang="pt-BR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7D62AD7-91CD-4EB6-8BD4-26E73BFA8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2" y="2333577"/>
            <a:ext cx="4419492" cy="366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73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8F24B98-BBF0-49FA-834E-6FD95B85536C}"/>
              </a:ext>
            </a:extLst>
          </p:cNvPr>
          <p:cNvSpPr/>
          <p:nvPr/>
        </p:nvSpPr>
        <p:spPr>
          <a:xfrm>
            <a:off x="1223890" y="1277413"/>
            <a:ext cx="9896794" cy="4115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146CDD-6C8F-4A01-9F47-F3D5831A385F}"/>
              </a:ext>
            </a:extLst>
          </p:cNvPr>
          <p:cNvSpPr txBox="1"/>
          <p:nvPr/>
        </p:nvSpPr>
        <p:spPr>
          <a:xfrm>
            <a:off x="4475021" y="1076384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594A3F1-26E2-4C40-9669-D2564D7776C2}"/>
              </a:ext>
            </a:extLst>
          </p:cNvPr>
          <p:cNvSpPr txBox="1"/>
          <p:nvPr/>
        </p:nvSpPr>
        <p:spPr>
          <a:xfrm>
            <a:off x="1573046" y="1833070"/>
            <a:ext cx="4006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RIBEIRÃO BAGUAÇU 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37E220-6950-4127-9855-5D1E5DCA8779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E920255-DCC5-430C-8E8B-D326AD47C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41E17BC-AE5A-4E7E-8FC7-4ACED2339797}"/>
              </a:ext>
            </a:extLst>
          </p:cNvPr>
          <p:cNvSpPr txBox="1"/>
          <p:nvPr/>
        </p:nvSpPr>
        <p:spPr>
          <a:xfrm>
            <a:off x="1275732" y="51296"/>
            <a:ext cx="109162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 - ÍNDICE DE QUALIDADE DAS </a:t>
            </a:r>
          </a:p>
          <a:p>
            <a:pPr lvl="0"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PARA PROTEÇÃO DA VIDA AQUÁTICA</a:t>
            </a:r>
            <a:endParaRPr lang="pt-BR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D44D68-6004-42D1-AD26-7C69896A250F}"/>
              </a:ext>
            </a:extLst>
          </p:cNvPr>
          <p:cNvSpPr txBox="1"/>
          <p:nvPr/>
        </p:nvSpPr>
        <p:spPr>
          <a:xfrm>
            <a:off x="2846746" y="5798332"/>
            <a:ext cx="7149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IVA: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Exibe evolução, saindo da classificação 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Ruim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(2004), para “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(2008) e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Ótima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(2012, 2016 e 2019).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o Explicativo: Linha Dobrada 20">
            <a:extLst>
              <a:ext uri="{FF2B5EF4-FFF2-40B4-BE49-F238E27FC236}">
                <a16:creationId xmlns:a16="http://schemas.microsoft.com/office/drawing/2014/main" id="{662D92F8-6502-4AF3-80C8-5747618360B4}"/>
              </a:ext>
            </a:extLst>
          </p:cNvPr>
          <p:cNvSpPr/>
          <p:nvPr/>
        </p:nvSpPr>
        <p:spPr>
          <a:xfrm>
            <a:off x="2620371" y="5615678"/>
            <a:ext cx="7601802" cy="1067915"/>
          </a:xfrm>
          <a:prstGeom prst="borderCallout2">
            <a:avLst>
              <a:gd name="adj1" fmla="val -19537"/>
              <a:gd name="adj2" fmla="val 55640"/>
              <a:gd name="adj3" fmla="val -7772"/>
              <a:gd name="adj4" fmla="val 53199"/>
              <a:gd name="adj5" fmla="val -1414"/>
              <a:gd name="adj6" fmla="val 4759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1BE7FA-3E67-4BA5-BBA0-026A2B6B5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07" y="2425124"/>
            <a:ext cx="9415155" cy="264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1234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5BED9FC7-4FF6-4B83-9CB8-511A719CA425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96D6010-EC57-47E8-A70A-BC98CCF00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061854-8734-4469-A4AA-EAED101652BE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9DFC5E2-8F70-43A4-829D-B3D6D123EE85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2A54078-44D0-4397-BF99-29916642A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F287116-FFA3-4215-A788-60AA31FF0657}"/>
              </a:ext>
            </a:extLst>
          </p:cNvPr>
          <p:cNvSpPr txBox="1"/>
          <p:nvPr/>
        </p:nvSpPr>
        <p:spPr>
          <a:xfrm>
            <a:off x="1119116" y="205184"/>
            <a:ext cx="1103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INVENTÁRIO POR QUADRIÊNIO DO IQA, IAP, IET E IVA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7042FE-B400-4A42-B74E-98F920EA4C4E}"/>
              </a:ext>
            </a:extLst>
          </p:cNvPr>
          <p:cNvSpPr txBox="1"/>
          <p:nvPr/>
        </p:nvSpPr>
        <p:spPr>
          <a:xfrm>
            <a:off x="1119116" y="1066096"/>
            <a:ext cx="7789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1" dirty="0">
                <a:latin typeface="Arial" panose="020B0604020202020204" pitchFamily="34" charset="0"/>
                <a:ea typeface="Calibri" panose="020F0502020204030204" pitchFamily="34" charset="0"/>
              </a:rPr>
              <a:t>PONTO DE MONITORAMENTO: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RIBEIRÃO BAGUAÇU</a:t>
            </a:r>
            <a:endParaRPr lang="pt-BR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FD03EF24-E54B-4839-A799-D699BBCB0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64" y="1629493"/>
            <a:ext cx="8401072" cy="50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065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535CEE-FAF8-4A73-BDCF-662496679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8"/>
          <a:stretch/>
        </p:blipFill>
        <p:spPr>
          <a:xfrm>
            <a:off x="1275732" y="1724686"/>
            <a:ext cx="9355874" cy="50147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BED9FC7-4FF6-4B83-9CB8-511A719CA425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96D6010-EC57-47E8-A70A-BC98CCF00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061854-8734-4469-A4AA-EAED101652BE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9DFC5E2-8F70-43A4-829D-B3D6D123EE85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2A54078-44D0-4397-BF99-29916642A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F287116-FFA3-4215-A788-60AA31FF0657}"/>
              </a:ext>
            </a:extLst>
          </p:cNvPr>
          <p:cNvSpPr txBox="1"/>
          <p:nvPr/>
        </p:nvSpPr>
        <p:spPr>
          <a:xfrm>
            <a:off x="1119116" y="205184"/>
            <a:ext cx="1103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INVENTÁRIO POR QUADRIÊNIO DO IQA, IAP, IET E IVA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7042FE-B400-4A42-B74E-98F920EA4C4E}"/>
              </a:ext>
            </a:extLst>
          </p:cNvPr>
          <p:cNvSpPr txBox="1"/>
          <p:nvPr/>
        </p:nvSpPr>
        <p:spPr>
          <a:xfrm>
            <a:off x="1223890" y="1223231"/>
            <a:ext cx="7789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1800" b="1" dirty="0">
                <a:latin typeface="Arial" panose="020B0604020202020204" pitchFamily="34" charset="0"/>
                <a:ea typeface="Calibri" panose="020F0502020204030204" pitchFamily="34" charset="0"/>
              </a:rPr>
              <a:t>PONTO DE MONITORAMENTO: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RIBEIRÃO BAGUAÇU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006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D4E6F97-0856-4F61-A41A-6BBB5DEF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5" r="3333" b="3765"/>
          <a:stretch/>
        </p:blipFill>
        <p:spPr>
          <a:xfrm>
            <a:off x="5311793" y="105775"/>
            <a:ext cx="6735828" cy="65637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23D7E3-A1A6-423B-A534-8CC9E43A1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2280"/>
            <a:ext cx="5517825" cy="26105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4A7F05F-16A2-48D6-9FEC-756982D19407}"/>
              </a:ext>
            </a:extLst>
          </p:cNvPr>
          <p:cNvSpPr txBox="1"/>
          <p:nvPr/>
        </p:nvSpPr>
        <p:spPr>
          <a:xfrm>
            <a:off x="160420" y="593446"/>
            <a:ext cx="5196984" cy="1452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Inventário dos Indicadores IQA, IAP, IET e IVA, de cada Corpo Hídrico - </a:t>
            </a:r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34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BC4741-B20B-435F-B2B0-D614BCE2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14" y="836320"/>
            <a:ext cx="8519572" cy="590307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0C9A4B2-1A35-4F45-83BC-B7FD522482EF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B00D56-E3DA-45E5-B911-954631ABB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8D0EBB2-32D3-443C-B128-0AC1E1C5DA1C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ACF5137-EB71-4DFA-B4AE-E7BB9898995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B3F6BAF-FD24-4980-81FB-14725D149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F88C543-AB1A-4DEB-96FA-892F919CA9AF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195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3E1FAE-ACD0-4596-9EE1-AFCC8B429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12" y="945094"/>
            <a:ext cx="8177976" cy="594762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0C188CC-D9BB-4EAD-8FFA-9091E523DD16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860D3B-E094-4B3F-8441-A06EE044A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232AD35-E770-45F6-8EFA-BF35A236FCF2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F3AD02E-D96C-42D5-80BD-21619FAA8FCE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9D5AC23-F386-46DE-8215-57587D484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220276C-6CD5-43B3-BFF1-CCE5F19A1378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824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C64185-2DC7-4A44-ACEE-0CDFDD58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47" y="813400"/>
            <a:ext cx="8321904" cy="600936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01A8793-6198-4FFD-83FF-144A449D9370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3E9CB6-2FBE-4D2E-B211-A40EA7744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9F35AA-1D64-4961-BFA6-B02366EE7F5C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436E4D-10AE-4680-8FA7-66F61D55CE8D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D193F2E-8090-4EE3-9A94-BDFAAFDC1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86B39CD-5944-4BE4-BA2C-6E69D212BCC8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92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186420-C4F7-4927-9622-720519591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40" y="826492"/>
            <a:ext cx="8180519" cy="600884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E9E5EAE-477C-4626-94AA-CD40FC552703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D0B006-92F4-48DB-A3BE-0E46AA74A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BE749B7-C9E4-4ABA-A405-D023F673C363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12538A-933E-4699-90D7-558813A906FE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0529F0-28A6-4722-897F-55C61C25F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18ABC11-3BD5-485D-9774-E2EE0D587426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8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145419"/>
            <a:ext cx="12202549" cy="10595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FC90F87-F790-43FC-A681-B3099FA9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20670" y="145419"/>
            <a:ext cx="990734" cy="1059543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BC7D52B-F9CF-4D9A-9C11-7F63C1032297}"/>
              </a:ext>
            </a:extLst>
          </p:cNvPr>
          <p:cNvSpPr txBox="1"/>
          <p:nvPr/>
        </p:nvSpPr>
        <p:spPr>
          <a:xfrm>
            <a:off x="1611404" y="444357"/>
            <a:ext cx="10580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IQR - ÍNDICE DE QUALIDADE DE ATERRO DE RESÍDUOS </a:t>
            </a:r>
            <a:endParaRPr lang="pt-BR"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018D92-E085-4FDC-81D0-D6A30AD6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598" y="1503900"/>
            <a:ext cx="5084122" cy="515049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548FAAC-93CC-47A2-8951-23826F6F0807}"/>
              </a:ext>
            </a:extLst>
          </p:cNvPr>
          <p:cNvSpPr txBox="1"/>
          <p:nvPr/>
        </p:nvSpPr>
        <p:spPr>
          <a:xfrm>
            <a:off x="8544041" y="3051707"/>
            <a:ext cx="21945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ofreu alterações na metodologia de avaliação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pt-BR" sz="2000" dirty="0"/>
          </a:p>
        </p:txBody>
      </p:sp>
      <p:sp>
        <p:nvSpPr>
          <p:cNvPr id="11" name="Texto Explicativo: Linha Dobrada 10">
            <a:extLst>
              <a:ext uri="{FF2B5EF4-FFF2-40B4-BE49-F238E27FC236}">
                <a16:creationId xmlns:a16="http://schemas.microsoft.com/office/drawing/2014/main" id="{1CA5E053-B064-47D7-A9F6-454FF784C915}"/>
              </a:ext>
            </a:extLst>
          </p:cNvPr>
          <p:cNvSpPr/>
          <p:nvPr/>
        </p:nvSpPr>
        <p:spPr>
          <a:xfrm>
            <a:off x="8464590" y="2911786"/>
            <a:ext cx="2353465" cy="1295506"/>
          </a:xfrm>
          <a:prstGeom prst="borderCallout2">
            <a:avLst>
              <a:gd name="adj1" fmla="val 100032"/>
              <a:gd name="adj2" fmla="val 51701"/>
              <a:gd name="adj3" fmla="val 129136"/>
              <a:gd name="adj4" fmla="val 3452"/>
              <a:gd name="adj5" fmla="val 130682"/>
              <a:gd name="adj6" fmla="val -3203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28225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00EB6E-A53D-468B-8D88-2EE43E24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72" y="929084"/>
            <a:ext cx="8267056" cy="583268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206833F-2E3D-4965-B4D2-0E394179AB96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50B586-BE4F-4B87-9CC5-8F169681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A3FE0F-5F6B-4EAD-B3FE-8B9AACC6C64C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73DB517-DD15-4968-BE50-6B6DED043331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DB808D6-C64A-4883-A040-889E4089B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D1CE0D3-A3E4-4AAF-A521-13EC7B8BD9E4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67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B8724B-5238-42AD-A253-8C5267215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42" y="888047"/>
            <a:ext cx="8827988" cy="586311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1EC7949-9246-4801-9C42-2679443279B2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CE3C3D-A21C-469A-859D-648F31337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BDE0C93-CFFC-4992-975D-6C9E26B27AF8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BA8F609-5E13-4124-A875-A3CC0B873828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02F9A9D-F8A4-441D-A3CF-D95558C20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166842D-ED07-4F3E-8526-C90AC5D18C3E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57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FF205F-E2A1-4BFD-A507-0EA5F30E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348" y="826492"/>
            <a:ext cx="8339304" cy="590908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5C668EB-7253-4328-96D0-19D8B02538D5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B0871F-83A0-458E-9FCE-9F4BFC7F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749434-68BC-4AD5-A688-5001A5543000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311591-8458-451A-8189-D65D3254D2B4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5DF97B-5815-4DDC-810A-83F0D4B0E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B2B85E2-FFA9-405F-9935-09B981FDE1A0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81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059C21-84EE-4919-978A-351DD2B3A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64" y="826492"/>
            <a:ext cx="8625471" cy="590763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F5D158C-E9E9-48C3-A670-4BF6946F3550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1838C6-53BC-4644-A100-C57D3CC9A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38A307D-3750-4645-B14B-8DCBF8C6D6D3}"/>
              </a:ext>
            </a:extLst>
          </p:cNvPr>
          <p:cNvSpPr txBox="1"/>
          <p:nvPr/>
        </p:nvSpPr>
        <p:spPr>
          <a:xfrm>
            <a:off x="1275732" y="118606"/>
            <a:ext cx="10874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IAP - ÍNDICE DE QUALIDADE DAS ÁGUAS </a:t>
            </a:r>
          </a:p>
          <a:p>
            <a:pPr lvl="0" algn="ctr"/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BRUTAS PARA FINS DE ABASTECIMENTO PÚBLICO</a:t>
            </a:r>
            <a:endParaRPr lang="pt-BR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48D59CF-89C1-4330-9F3F-94FFBB4F0611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28C0B2D-A4CE-43CF-80DE-D6FD26A55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15B6A21-8991-4FAD-80D8-AE1B0135A1E2}"/>
              </a:ext>
            </a:extLst>
          </p:cNvPr>
          <p:cNvSpPr txBox="1"/>
          <p:nvPr/>
        </p:nvSpPr>
        <p:spPr>
          <a:xfrm>
            <a:off x="1119117" y="57050"/>
            <a:ext cx="11031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INVENTÁRIO DOS INDICADORES IQA, IAP, IET E IVA 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DE 2019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624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0" y="2698490"/>
            <a:ext cx="12223648" cy="1461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3200" b="1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QUALIDADE DAS ÁGUAS </a:t>
            </a:r>
          </a:p>
          <a:p>
            <a:pPr algn="ctr"/>
            <a:r>
              <a:rPr lang="pt-BR" sz="3200" b="1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SUBTERRÂEAS </a:t>
            </a:r>
            <a:endParaRPr lang="pt-BR" sz="5400" b="1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40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-10549" y="2698490"/>
            <a:ext cx="12223648" cy="14610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endParaRPr lang="pt-BR" sz="28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 DE MONITORAMENTO</a:t>
            </a: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SUBTERRÂNEAS </a:t>
            </a:r>
            <a:endParaRPr lang="pt-BR" sz="2800" b="1" dirty="0">
              <a:solidFill>
                <a:schemeClr val="bg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pt-BR" sz="5400" b="1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182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A3ACA6-1CDF-4F29-A07F-6B661F3D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00" y="52754"/>
            <a:ext cx="9719993" cy="675249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9E8BA11-230F-4BDA-9E43-1C03D732D5D6}"/>
              </a:ext>
            </a:extLst>
          </p:cNvPr>
          <p:cNvSpPr txBox="1"/>
          <p:nvPr/>
        </p:nvSpPr>
        <p:spPr>
          <a:xfrm rot="16200000">
            <a:off x="-2852322" y="2688238"/>
            <a:ext cx="7633858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80"/>
              </a:spcBef>
              <a:spcAft>
                <a:spcPts val="480"/>
              </a:spcAft>
            </a:pPr>
            <a:b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ONTOS DE MONITORAMENTO </a:t>
            </a:r>
          </a:p>
          <a:p>
            <a:pPr algn="ctr">
              <a:spcBef>
                <a:spcPts val="480"/>
              </a:spcBef>
              <a:spcAft>
                <a:spcPts val="48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ANO 2007</a:t>
            </a:r>
            <a:endParaRPr lang="pt-B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875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005651D-9926-4854-90E9-AE617399F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18" y="7034"/>
            <a:ext cx="9310656" cy="68509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EFC539-976B-4CAE-B2A0-A9978FBFBF47}"/>
              </a:ext>
            </a:extLst>
          </p:cNvPr>
          <p:cNvSpPr txBox="1"/>
          <p:nvPr/>
        </p:nvSpPr>
        <p:spPr>
          <a:xfrm rot="16200000">
            <a:off x="-2652276" y="2833036"/>
            <a:ext cx="7633858" cy="119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b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ONTOS DE MONITORAMENTO </a:t>
            </a: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ANO 2019</a:t>
            </a:r>
            <a:endParaRPr lang="pt-B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5481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643E35-605B-42B2-9BA2-BEBA6C89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9" y="0"/>
            <a:ext cx="12202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EEB3380-26AE-4C22-8148-0CB4B7E7F93E}"/>
              </a:ext>
            </a:extLst>
          </p:cNvPr>
          <p:cNvSpPr/>
          <p:nvPr/>
        </p:nvSpPr>
        <p:spPr>
          <a:xfrm>
            <a:off x="-10549" y="2698490"/>
            <a:ext cx="12223648" cy="14610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endParaRPr lang="pt-BR" sz="28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</a:t>
            </a: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ÁGUAS </a:t>
            </a:r>
            <a:r>
              <a:rPr lang="pt-BR" sz="28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SUBTERRÂNEAS </a:t>
            </a:r>
            <a:endParaRPr lang="pt-BR" sz="2800" b="1" dirty="0">
              <a:solidFill>
                <a:schemeClr val="bg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3200" b="1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pt-BR" sz="5400" b="1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190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75732" y="174407"/>
            <a:ext cx="10874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 QUALITATIVO APURADO</a:t>
            </a:r>
            <a:endParaRPr lang="pt-BR" sz="7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D1E6C7A-D8B0-40CD-B3DA-8EB68C9C2AC1}"/>
              </a:ext>
            </a:extLst>
          </p:cNvPr>
          <p:cNvSpPr/>
          <p:nvPr/>
        </p:nvSpPr>
        <p:spPr>
          <a:xfrm>
            <a:off x="1776664" y="1511294"/>
            <a:ext cx="8638672" cy="8720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IPAS -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 Indicador de Potabilidade das Águas Subterrâneas</a:t>
            </a:r>
            <a:endParaRPr lang="pt-BR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F5D0C2E-805E-4B61-A1D6-D0D991072F03}"/>
              </a:ext>
            </a:extLst>
          </p:cNvPr>
          <p:cNvSpPr txBox="1"/>
          <p:nvPr/>
        </p:nvSpPr>
        <p:spPr>
          <a:xfrm>
            <a:off x="1146517" y="3022585"/>
            <a:ext cx="9898966" cy="3271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Definido a partir do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percentual de amostras de água bruta, coletadas pela Rede CETESB de Qualidade</a:t>
            </a:r>
            <a:r>
              <a:rPr lang="pt-BR" sz="20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conformidade com os padrões nacionais de potabilidade e de aceitação ao consumo humano definidos na Portaria de Consolidação nº 05/2017 do Ministério da Saúde, e apresenta, de forma genérica, a </a:t>
            </a:r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qualidade das águas captadas em poços tubulares utilizados principalmente para o abastecimento público</a:t>
            </a:r>
            <a:r>
              <a:rPr lang="pt-BR" sz="20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480"/>
              </a:spcBef>
              <a:spcAft>
                <a:spcPts val="480"/>
              </a:spcAft>
            </a:pPr>
            <a:r>
              <a:rPr lang="pt-B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4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203605"/>
            <a:ext cx="12202549" cy="10595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FC90F87-F790-43FC-A681-B3099FA9A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545643" y="203604"/>
            <a:ext cx="990734" cy="1059543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BC7D52B-F9CF-4D9A-9C11-7F63C1032297}"/>
              </a:ext>
            </a:extLst>
          </p:cNvPr>
          <p:cNvSpPr txBox="1"/>
          <p:nvPr/>
        </p:nvSpPr>
        <p:spPr>
          <a:xfrm>
            <a:off x="1258019" y="502542"/>
            <a:ext cx="10388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spcAft>
                <a:spcPts val="225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IQC- ÍNDICE DE QUALIDADE DE USINAS DE COMPOSTAGEM</a:t>
            </a:r>
            <a:endParaRPr lang="pt-BR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48FAAC-93CC-47A2-8951-23826F6F0807}"/>
              </a:ext>
            </a:extLst>
          </p:cNvPr>
          <p:cNvSpPr txBox="1"/>
          <p:nvPr/>
        </p:nvSpPr>
        <p:spPr>
          <a:xfrm>
            <a:off x="8544041" y="3051707"/>
            <a:ext cx="21945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pt-BR" sz="2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ofreu alterações na metodologia de avaliação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pt-BR" sz="2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60A9BB6-B84B-47B6-9D0D-0221CB3A0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74" y="1533378"/>
            <a:ext cx="4987656" cy="5121017"/>
          </a:xfrm>
          <a:prstGeom prst="rect">
            <a:avLst/>
          </a:prstGeom>
        </p:spPr>
      </p:pic>
      <p:sp>
        <p:nvSpPr>
          <p:cNvPr id="12" name="Texto Explicativo: Linha Dobrada 11">
            <a:extLst>
              <a:ext uri="{FF2B5EF4-FFF2-40B4-BE49-F238E27FC236}">
                <a16:creationId xmlns:a16="http://schemas.microsoft.com/office/drawing/2014/main" id="{4CE93C52-6ECB-40C3-9D46-607A890ACC03}"/>
              </a:ext>
            </a:extLst>
          </p:cNvPr>
          <p:cNvSpPr/>
          <p:nvPr/>
        </p:nvSpPr>
        <p:spPr>
          <a:xfrm>
            <a:off x="8464590" y="2911786"/>
            <a:ext cx="2353465" cy="1295506"/>
          </a:xfrm>
          <a:prstGeom prst="borderCallout2">
            <a:avLst>
              <a:gd name="adj1" fmla="val 100032"/>
              <a:gd name="adj2" fmla="val 51701"/>
              <a:gd name="adj3" fmla="val 129136"/>
              <a:gd name="adj4" fmla="val 3452"/>
              <a:gd name="adj5" fmla="val 130682"/>
              <a:gd name="adj6" fmla="val -3203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36161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2"/>
            <a:ext cx="12202549" cy="11285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-1"/>
            <a:ext cx="1038446" cy="1128511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61414" y="87200"/>
            <a:ext cx="108749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IPAS - O INDICADOR DE POTABILIDADE DAS ÁGUAS SUBTERRÂNEAS</a:t>
            </a:r>
            <a:endParaRPr lang="pt-BR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7F6B6E9-7DA7-4538-A72B-A54A3A79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825" y="2025747"/>
            <a:ext cx="8910350" cy="38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68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A71ACB-C36B-4848-A2EE-35F08D64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33"/>
            <a:ext cx="7360380" cy="675173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5DF2EAC-28FB-468B-9390-59A33FC4433C}"/>
              </a:ext>
            </a:extLst>
          </p:cNvPr>
          <p:cNvSpPr txBox="1"/>
          <p:nvPr/>
        </p:nvSpPr>
        <p:spPr>
          <a:xfrm>
            <a:off x="7976112" y="1765957"/>
            <a:ext cx="3812344" cy="250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Aponta uma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piora na qualidade das águas subterrâneas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Bacia do Baixo Tietê, considerando que em 2008 a bacia obteve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classificação “Boa”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regrediu para </a:t>
            </a: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“Regular”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cenários subsequentes.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o Explicativo: Linha Dobrada 10">
            <a:extLst>
              <a:ext uri="{FF2B5EF4-FFF2-40B4-BE49-F238E27FC236}">
                <a16:creationId xmlns:a16="http://schemas.microsoft.com/office/drawing/2014/main" id="{6E2F6EBF-34A9-4CA1-A29B-0980CD84A5FE}"/>
              </a:ext>
            </a:extLst>
          </p:cNvPr>
          <p:cNvSpPr/>
          <p:nvPr/>
        </p:nvSpPr>
        <p:spPr>
          <a:xfrm>
            <a:off x="7793502" y="1505243"/>
            <a:ext cx="4177564" cy="2544646"/>
          </a:xfrm>
          <a:prstGeom prst="borderCallout2">
            <a:avLst>
              <a:gd name="adj1" fmla="val 139671"/>
              <a:gd name="adj2" fmla="val -13339"/>
              <a:gd name="adj3" fmla="val 51243"/>
              <a:gd name="adj4" fmla="val -8591"/>
              <a:gd name="adj5" fmla="val 50281"/>
              <a:gd name="adj6" fmla="val -2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71651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2"/>
            <a:ext cx="12202549" cy="11285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-1"/>
            <a:ext cx="1038446" cy="1128511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261414" y="87200"/>
            <a:ext cx="108749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IPAS - O INDICADOR DE POTABILIDADE DAS ÁGUAS SUBTERRÂNEAS</a:t>
            </a:r>
            <a:endParaRPr lang="pt-BR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4AD930-DAF7-4E5E-A4AC-4F63417F3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58" y="1215710"/>
            <a:ext cx="8834508" cy="55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515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AB44442-F9AB-45BD-AA88-C161B3F1988B}"/>
              </a:ext>
            </a:extLst>
          </p:cNvPr>
          <p:cNvSpPr/>
          <p:nvPr/>
        </p:nvSpPr>
        <p:spPr>
          <a:xfrm>
            <a:off x="0" y="3"/>
            <a:ext cx="12202549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0EF2B46-FCF0-49BB-8AAA-E4BCDE12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421452" y="0"/>
            <a:ext cx="802438" cy="872034"/>
          </a:xfrm>
          <a:prstGeom prst="rect">
            <a:avLst/>
          </a:prstGeom>
          <a:noFill/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62704A-A90B-4ED3-B944-E6B2E0E6C832}"/>
              </a:ext>
            </a:extLst>
          </p:cNvPr>
          <p:cNvSpPr txBox="1"/>
          <p:nvPr/>
        </p:nvSpPr>
        <p:spPr>
          <a:xfrm>
            <a:off x="1327575" y="205184"/>
            <a:ext cx="10874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PROPOSTA COMPLEMENTAR</a:t>
            </a:r>
            <a:endParaRPr lang="pt-BR" sz="6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D4E694-C27F-41EE-BD20-A28BED4BB020}"/>
              </a:ext>
            </a:extLst>
          </p:cNvPr>
          <p:cNvSpPr txBox="1"/>
          <p:nvPr/>
        </p:nvSpPr>
        <p:spPr>
          <a:xfrm>
            <a:off x="1555522" y="2013747"/>
            <a:ext cx="9080955" cy="308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Em linhas gerais, propõe-se que sejam realizados investimentos na realização de estudos que possibilitem o diagnóstico de situação das aguas subterrâneas, bem como a rede de monitoramento existentes (CETESB/DAEE) de modo a subsidiar tecnicamente novas propostas de melhoria, controle e remediação.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276739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loresta Tropical">
            <a:extLst>
              <a:ext uri="{FF2B5EF4-FFF2-40B4-BE49-F238E27FC236}">
                <a16:creationId xmlns:a16="http://schemas.microsoft.com/office/drawing/2014/main" id="{3CABF6D3-5D41-4480-B68A-6FBA7897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16" y="0"/>
            <a:ext cx="7109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 Solo – Conexão Escola SME">
            <a:extLst>
              <a:ext uri="{FF2B5EF4-FFF2-40B4-BE49-F238E27FC236}">
                <a16:creationId xmlns:a16="http://schemas.microsoft.com/office/drawing/2014/main" id="{28F84A3D-680A-472F-9A4A-62BC9B39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605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919006A-AC34-4522-8885-BFF7DF164A5C}"/>
              </a:ext>
            </a:extLst>
          </p:cNvPr>
          <p:cNvSpPr/>
          <p:nvPr/>
        </p:nvSpPr>
        <p:spPr>
          <a:xfrm>
            <a:off x="-16932" y="2695449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002DFF-25FB-4DFE-B962-A8DB50431F8B}"/>
              </a:ext>
            </a:extLst>
          </p:cNvPr>
          <p:cNvSpPr txBox="1"/>
          <p:nvPr/>
        </p:nvSpPr>
        <p:spPr>
          <a:xfrm>
            <a:off x="1734696" y="3280224"/>
            <a:ext cx="8601742" cy="85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de Vegetação Nativa, Áreas</a:t>
            </a:r>
            <a:r>
              <a:rPr lang="pt-B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Suscetíveis a Erosão, Escorregamento e Inundação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BCF7B0B-D41D-47E2-8BD6-817A7889B2BC}"/>
              </a:ext>
            </a:extLst>
          </p:cNvPr>
          <p:cNvSpPr txBox="1"/>
          <p:nvPr/>
        </p:nvSpPr>
        <p:spPr>
          <a:xfrm>
            <a:off x="3031653" y="2695449"/>
            <a:ext cx="61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III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19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1D3522E-A7A7-4E53-8037-E71149CCF9FF}"/>
              </a:ext>
            </a:extLst>
          </p:cNvPr>
          <p:cNvSpPr/>
          <p:nvPr/>
        </p:nvSpPr>
        <p:spPr>
          <a:xfrm>
            <a:off x="0" y="202063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1009F0-D614-4A44-9D36-6D71515A6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/>
        </p:blipFill>
        <p:spPr bwMode="auto">
          <a:xfrm>
            <a:off x="671731" y="180961"/>
            <a:ext cx="1264403" cy="1509304"/>
          </a:xfrm>
          <a:prstGeom prst="rect">
            <a:avLst/>
          </a:prstGeom>
          <a:noFill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63220CD-1D15-4538-981F-EEFE829D1E17}"/>
              </a:ext>
            </a:extLst>
          </p:cNvPr>
          <p:cNvSpPr txBox="1"/>
          <p:nvPr/>
        </p:nvSpPr>
        <p:spPr>
          <a:xfrm>
            <a:off x="2607864" y="663728"/>
            <a:ext cx="8601742" cy="85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Cobertura de Vegetação Nativa, Áreas</a:t>
            </a:r>
            <a:r>
              <a:rPr lang="pt-B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Suscetíveis a Erosão, Escorregamento e Inundação</a:t>
            </a:r>
            <a:endParaRPr lang="pt-BR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8AE077-40F7-41DE-910A-1E436750F0E1}"/>
              </a:ext>
            </a:extLst>
          </p:cNvPr>
          <p:cNvSpPr txBox="1"/>
          <p:nvPr/>
        </p:nvSpPr>
        <p:spPr>
          <a:xfrm>
            <a:off x="3701302" y="202063"/>
            <a:ext cx="6105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III</a:t>
            </a: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4B9DC34-127A-45D8-9142-4D5ED9909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08" y="2130829"/>
            <a:ext cx="8163384" cy="395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28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Solo – Conexão Escola SME">
            <a:extLst>
              <a:ext uri="{FF2B5EF4-FFF2-40B4-BE49-F238E27FC236}">
                <a16:creationId xmlns:a16="http://schemas.microsoft.com/office/drawing/2014/main" id="{FBD9B021-7EDA-4930-BCDB-48AA3296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0"/>
            <a:ext cx="1220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9E7B00A-B791-4AB4-A935-6D78BA562012}"/>
              </a:ext>
            </a:extLst>
          </p:cNvPr>
          <p:cNvSpPr/>
          <p:nvPr/>
        </p:nvSpPr>
        <p:spPr>
          <a:xfrm>
            <a:off x="-16932" y="2312217"/>
            <a:ext cx="12202549" cy="146710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79AD52D-56ED-457A-ABBD-4B7679D7864B}"/>
              </a:ext>
            </a:extLst>
          </p:cNvPr>
          <p:cNvSpPr txBox="1"/>
          <p:nvPr/>
        </p:nvSpPr>
        <p:spPr>
          <a:xfrm>
            <a:off x="1783471" y="2813331"/>
            <a:ext cx="860174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USO E OCUPAÇÃO DO SOLO 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920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7D98149-7BDF-422A-8720-ED2E3876BB90}"/>
              </a:ext>
            </a:extLst>
          </p:cNvPr>
          <p:cNvSpPr/>
          <p:nvPr/>
        </p:nvSpPr>
        <p:spPr>
          <a:xfrm>
            <a:off x="872197" y="291195"/>
            <a:ext cx="3620157" cy="14545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77ABB49-CFFB-476B-A101-C511D3906CD9}"/>
              </a:ext>
            </a:extLst>
          </p:cNvPr>
          <p:cNvSpPr txBox="1"/>
          <p:nvPr/>
        </p:nvSpPr>
        <p:spPr>
          <a:xfrm>
            <a:off x="1183919" y="631938"/>
            <a:ext cx="2996714" cy="125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t-BR" sz="2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USO E OCUPAÇÃO DO SOLO </a:t>
            </a:r>
            <a:endParaRPr lang="pt-BR" sz="2400" dirty="0">
              <a:solidFill>
                <a:schemeClr val="bg1"/>
              </a:solidFill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pt-BR" sz="18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81B724-350C-4824-B4C0-BE76E3DBB86F}"/>
              </a:ext>
            </a:extLst>
          </p:cNvPr>
          <p:cNvSpPr txBox="1"/>
          <p:nvPr/>
        </p:nvSpPr>
        <p:spPr>
          <a:xfrm>
            <a:off x="5955908" y="431207"/>
            <a:ext cx="57906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LUPA – Levantamento Censitário das Unidades de Produção Agropecuária do Estado de São Paulo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51BF841-9C26-4626-A67C-61B3D7846E93}"/>
              </a:ext>
            </a:extLst>
          </p:cNvPr>
          <p:cNvSpPr/>
          <p:nvPr/>
        </p:nvSpPr>
        <p:spPr>
          <a:xfrm>
            <a:off x="2998615" y="2041317"/>
            <a:ext cx="2293034" cy="177252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CEED843-F87D-48DC-B527-5C10E94D7949}"/>
              </a:ext>
            </a:extLst>
          </p:cNvPr>
          <p:cNvSpPr txBox="1"/>
          <p:nvPr/>
        </p:nvSpPr>
        <p:spPr>
          <a:xfrm>
            <a:off x="3228973" y="2573638"/>
            <a:ext cx="1832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Projeto LUPA 1995/1996 </a:t>
            </a:r>
            <a:endParaRPr lang="pt-BR" sz="2000" b="1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2D804B9-3942-4EAE-A697-368913F38E1E}"/>
              </a:ext>
            </a:extLst>
          </p:cNvPr>
          <p:cNvSpPr/>
          <p:nvPr/>
        </p:nvSpPr>
        <p:spPr>
          <a:xfrm>
            <a:off x="5132363" y="2034763"/>
            <a:ext cx="2293034" cy="177252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4BD2DE5-03A6-4CC7-BB31-59BDDF7CF3AF}"/>
              </a:ext>
            </a:extLst>
          </p:cNvPr>
          <p:cNvSpPr txBox="1"/>
          <p:nvPr/>
        </p:nvSpPr>
        <p:spPr>
          <a:xfrm>
            <a:off x="5362721" y="2567084"/>
            <a:ext cx="1832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Projeto LUPA 2007/2008 </a:t>
            </a:r>
            <a:endParaRPr lang="pt-BR" sz="2000" b="1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F37985F-C389-4030-9D68-40011DA88911}"/>
              </a:ext>
            </a:extLst>
          </p:cNvPr>
          <p:cNvSpPr/>
          <p:nvPr/>
        </p:nvSpPr>
        <p:spPr>
          <a:xfrm>
            <a:off x="7162800" y="2028209"/>
            <a:ext cx="2293034" cy="177252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14AE98B-46E0-44C5-A690-0780B59556F1}"/>
              </a:ext>
            </a:extLst>
          </p:cNvPr>
          <p:cNvSpPr txBox="1"/>
          <p:nvPr/>
        </p:nvSpPr>
        <p:spPr>
          <a:xfrm>
            <a:off x="7393158" y="2560530"/>
            <a:ext cx="1832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Projeto LUPA 2015/2016 </a:t>
            </a:r>
            <a:endParaRPr lang="pt-BR" sz="2000" b="1" dirty="0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18034900-CCCA-4FA3-B031-B43946E986C1}"/>
              </a:ext>
            </a:extLst>
          </p:cNvPr>
          <p:cNvSpPr/>
          <p:nvPr/>
        </p:nvSpPr>
        <p:spPr>
          <a:xfrm>
            <a:off x="4492354" y="867346"/>
            <a:ext cx="1233160" cy="2862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B754E62-F6F5-4316-83B9-17F1BA7F8AF5}"/>
              </a:ext>
            </a:extLst>
          </p:cNvPr>
          <p:cNvSpPr/>
          <p:nvPr/>
        </p:nvSpPr>
        <p:spPr>
          <a:xfrm>
            <a:off x="3643532" y="3415851"/>
            <a:ext cx="5190979" cy="14208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SELEÇÃO DE DADOS</a:t>
            </a: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42 MUNICÍPIOS DA UGRHI 19 </a:t>
            </a: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145E7BAD-FD84-4A3C-AD34-E19AE2847BE4}"/>
              </a:ext>
            </a:extLst>
          </p:cNvPr>
          <p:cNvSpPr/>
          <p:nvPr/>
        </p:nvSpPr>
        <p:spPr>
          <a:xfrm rot="5400000">
            <a:off x="5745461" y="4644827"/>
            <a:ext cx="1066837" cy="14505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58E623E-773D-4E7F-A08D-3FC11DF63F7C}"/>
              </a:ext>
            </a:extLst>
          </p:cNvPr>
          <p:cNvSpPr txBox="1"/>
          <p:nvPr/>
        </p:nvSpPr>
        <p:spPr>
          <a:xfrm>
            <a:off x="5061291" y="5990655"/>
            <a:ext cx="3165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INVENTÁRIO</a:t>
            </a:r>
            <a:endParaRPr lang="pt-BR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832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4D7D31-9F57-458A-BDEF-2644E03F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350"/>
            <a:ext cx="12192000" cy="65256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D68C93C-64F0-4281-93FE-CDC30C30F7F9}"/>
              </a:ext>
            </a:extLst>
          </p:cNvPr>
          <p:cNvSpPr txBox="1"/>
          <p:nvPr/>
        </p:nvSpPr>
        <p:spPr>
          <a:xfrm>
            <a:off x="4290647" y="8793"/>
            <a:ext cx="339452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EXEMPLO SELECIONADO</a:t>
            </a:r>
          </a:p>
        </p:txBody>
      </p:sp>
    </p:spTree>
    <p:extLst>
      <p:ext uri="{BB962C8B-B14F-4D97-AF65-F5344CB8AC3E}">
        <p14:creationId xmlns:p14="http://schemas.microsoft.com/office/powerpoint/2010/main" val="38635370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8A5319D-D2D8-4418-8373-116D182F3B1C}"/>
              </a:ext>
            </a:extLst>
          </p:cNvPr>
          <p:cNvSpPr/>
          <p:nvPr/>
        </p:nvSpPr>
        <p:spPr>
          <a:xfrm>
            <a:off x="0" y="1"/>
            <a:ext cx="12202549" cy="61371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pt-BR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C0BFA4D-02B6-48F6-93FF-6C8A9D4A725C}"/>
              </a:ext>
            </a:extLst>
          </p:cNvPr>
          <p:cNvSpPr txBox="1"/>
          <p:nvPr/>
        </p:nvSpPr>
        <p:spPr>
          <a:xfrm>
            <a:off x="10548" y="106805"/>
            <a:ext cx="12192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SOMATÓRIA DAS INFORMAÇÕES POR INDICADOR E PERÍODO DA UGRHI 19</a:t>
            </a:r>
            <a:endParaRPr lang="pt-BR" sz="2000" b="1" dirty="0">
              <a:highlight>
                <a:srgbClr val="FFFF00"/>
              </a:highligh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C788D0E-1EEF-4CE3-A6E1-3DBCEF081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2"/>
          <a:stretch/>
        </p:blipFill>
        <p:spPr>
          <a:xfrm>
            <a:off x="190697" y="613719"/>
            <a:ext cx="11810606" cy="6244281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819160B-BBC6-48D5-8179-5C8A027ED085}"/>
              </a:ext>
            </a:extLst>
          </p:cNvPr>
          <p:cNvSpPr/>
          <p:nvPr/>
        </p:nvSpPr>
        <p:spPr>
          <a:xfrm>
            <a:off x="6386732" y="4417255"/>
            <a:ext cx="590843" cy="6330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79C9A80-6404-46FA-853D-639B6FBCBBDF}"/>
              </a:ext>
            </a:extLst>
          </p:cNvPr>
          <p:cNvSpPr/>
          <p:nvPr/>
        </p:nvSpPr>
        <p:spPr>
          <a:xfrm>
            <a:off x="11255520" y="4417254"/>
            <a:ext cx="745783" cy="63304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71A586B-E130-42AA-8E65-1304EBEEB2C3}"/>
              </a:ext>
            </a:extLst>
          </p:cNvPr>
          <p:cNvSpPr/>
          <p:nvPr/>
        </p:nvSpPr>
        <p:spPr>
          <a:xfrm>
            <a:off x="6372664" y="5157108"/>
            <a:ext cx="590843" cy="90372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5F70A4C-E8A0-486D-8FE7-2D45C6BE7438}"/>
              </a:ext>
            </a:extLst>
          </p:cNvPr>
          <p:cNvSpPr/>
          <p:nvPr/>
        </p:nvSpPr>
        <p:spPr>
          <a:xfrm>
            <a:off x="11255521" y="5157106"/>
            <a:ext cx="745782" cy="9248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4F77FB8-956F-4F7C-AE91-C5B5A7502AAD}"/>
              </a:ext>
            </a:extLst>
          </p:cNvPr>
          <p:cNvSpPr/>
          <p:nvPr/>
        </p:nvSpPr>
        <p:spPr>
          <a:xfrm>
            <a:off x="190697" y="5157107"/>
            <a:ext cx="4266320" cy="9037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66F4305-90A1-41B7-AB3B-E3122DFAB471}"/>
              </a:ext>
            </a:extLst>
          </p:cNvPr>
          <p:cNvSpPr/>
          <p:nvPr/>
        </p:nvSpPr>
        <p:spPr>
          <a:xfrm>
            <a:off x="190697" y="4420119"/>
            <a:ext cx="4266320" cy="63304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5248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3226</Words>
  <Application>Microsoft Office PowerPoint</Application>
  <PresentationFormat>Widescreen</PresentationFormat>
  <Paragraphs>470</Paragraphs>
  <Slides>155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155</vt:i4>
      </vt:variant>
    </vt:vector>
  </HeadingPairs>
  <TitlesOfParts>
    <vt:vector size="166" baseType="lpstr">
      <vt:lpstr>Arial</vt:lpstr>
      <vt:lpstr>Arial</vt:lpstr>
      <vt:lpstr>Arial Black</vt:lpstr>
      <vt:lpstr>Arial Rounded MT Bold</vt:lpstr>
      <vt:lpstr>Brush Script MT</vt:lpstr>
      <vt:lpstr>Calibri</vt:lpstr>
      <vt:lpstr>Calibri Light</vt:lpstr>
      <vt:lpstr>Georgia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Thais</dc:creator>
  <cp:lastModifiedBy>Oikos</cp:lastModifiedBy>
  <cp:revision>104</cp:revision>
  <dcterms:created xsi:type="dcterms:W3CDTF">2021-11-07T23:14:16Z</dcterms:created>
  <dcterms:modified xsi:type="dcterms:W3CDTF">2021-11-22T13:10:24Z</dcterms:modified>
</cp:coreProperties>
</file>